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1"/>
  </p:notesMasterIdLst>
  <p:sldIdLst>
    <p:sldId id="256" r:id="rId2"/>
    <p:sldId id="257" r:id="rId3"/>
    <p:sldId id="258" r:id="rId4"/>
    <p:sldId id="266" r:id="rId5"/>
    <p:sldId id="271" r:id="rId6"/>
    <p:sldId id="273" r:id="rId7"/>
    <p:sldId id="260" r:id="rId8"/>
    <p:sldId id="272" r:id="rId9"/>
    <p:sldId id="259" r:id="rId10"/>
    <p:sldId id="269" r:id="rId11"/>
    <p:sldId id="270" r:id="rId12"/>
    <p:sldId id="261" r:id="rId13"/>
    <p:sldId id="262" r:id="rId14"/>
    <p:sldId id="263" r:id="rId15"/>
    <p:sldId id="275" r:id="rId16"/>
    <p:sldId id="274" r:id="rId17"/>
    <p:sldId id="276" r:id="rId18"/>
    <p:sldId id="264" r:id="rId19"/>
    <p:sldId id="265" r:id="rId20"/>
  </p:sldIdLst>
  <p:sldSz cx="9144000" cy="5143500" type="screen16x9"/>
  <p:notesSz cx="6858000" cy="9144000"/>
  <p:embeddedFontLst>
    <p:embeddedFont>
      <p:font typeface="Bookman Old Style" panose="02050604050505020204" pitchFamily="18" charset="0"/>
      <p:regular r:id="rId22"/>
      <p:bold r:id="rId23"/>
      <p:italic r:id="rId24"/>
      <p:boldItalic r:id="rId25"/>
    </p:embeddedFont>
    <p:embeddedFont>
      <p:font typeface="Calibri" panose="020F0502020204030204" pitchFamily="34" charset="0"/>
      <p:regular r:id="rId26"/>
      <p:bold r:id="rId27"/>
      <p:italic r:id="rId28"/>
      <p:boldItalic r:id="rId29"/>
    </p:embeddedFont>
    <p:embeddedFont>
      <p:font typeface="Helvetica Neue" panose="02000503000000020004" pitchFamily="2" charset="0"/>
      <p:regular r:id="rId30"/>
      <p:bold r:id="rId31"/>
      <p:italic r:id="rId32"/>
      <p:boldItalic r:id="rId33"/>
    </p:embeddedFont>
    <p:embeddedFont>
      <p:font typeface="Helvetica Neue Light" panose="02000403000000020004" pitchFamily="2" charset="0"/>
      <p:regular r:id="rId34"/>
      <p:bold r:id="rId35"/>
      <p:italic r:id="rId36"/>
      <p:boldItalic r:id="rId37"/>
    </p:embeddedFont>
    <p:embeddedFont>
      <p:font typeface="Libre Franklin" pitchFamily="2" charset="77"/>
      <p:regular r:id="rId38"/>
      <p:bold r:id="rId39"/>
      <p:italic r:id="rId40"/>
      <p:boldItalic r:id="rId41"/>
    </p:embeddedFont>
    <p:embeddedFont>
      <p:font typeface="Poppins" pitchFamily="2" charset="77"/>
      <p:regular r:id="rId42"/>
      <p:bold r:id="rId43"/>
      <p:italic r:id="rId44"/>
      <p:boldItalic r:id="rId45"/>
    </p:embeddedFont>
    <p:embeddedFont>
      <p:font typeface="Poppins Medium" panose="020B060402020202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902">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LCHENKO KSENIIA" initials="IK" lastIdx="5" clrIdx="0">
    <p:extLst>
      <p:ext uri="{19B8F6BF-5375-455C-9EA6-DF929625EA0E}">
        <p15:presenceInfo xmlns:p15="http://schemas.microsoft.com/office/powerpoint/2012/main" userId="ILCHENKO KSENIIA" providerId="None"/>
      </p:ext>
    </p:extLst>
  </p:cmAuthor>
  <p:cmAuthor id="2" name="condominios@futurebuildingco.pt" initials="c" lastIdx="1" clrIdx="1">
    <p:extLst>
      <p:ext uri="{19B8F6BF-5375-455C-9EA6-DF929625EA0E}">
        <p15:presenceInfo xmlns:p15="http://schemas.microsoft.com/office/powerpoint/2012/main" userId="c493daaed92ec38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493"/>
    <p:restoredTop sz="83105"/>
  </p:normalViewPr>
  <p:slideViewPr>
    <p:cSldViewPr snapToGrid="0">
      <p:cViewPr varScale="1">
        <p:scale>
          <a:sx n="108" d="100"/>
          <a:sy n="108" d="100"/>
        </p:scale>
        <p:origin x="1664" y="456"/>
      </p:cViewPr>
      <p:guideLst>
        <p:guide orient="horz" pos="1620"/>
        <p:guide pos="2880"/>
        <p:guide orient="horz" pos="90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font" Target="fonts/font26.fntdata"/><Relationship Id="rId50"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font" Target="fonts/font24.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font" Target="fonts/font23.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48" Type="http://schemas.openxmlformats.org/officeDocument/2006/relationships/font" Target="fonts/font27.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font" Target="fonts/font25.fntdata"/><Relationship Id="rId20" Type="http://schemas.openxmlformats.org/officeDocument/2006/relationships/slide" Target="slides/slide19.xml"/><Relationship Id="rId41" Type="http://schemas.openxmlformats.org/officeDocument/2006/relationships/font" Target="fonts/font20.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49" Type="http://schemas.openxmlformats.org/officeDocument/2006/relationships/font" Target="fonts/font2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b994a556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b994a556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359ccd8d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359ccd8d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b="0" i="0" u="none" strike="noStrike" cap="none" dirty="0">
                <a:solidFill>
                  <a:srgbClr val="000000"/>
                </a:solidFill>
                <a:latin typeface="Arial"/>
                <a:ea typeface="Arial"/>
                <a:cs typeface="Arial"/>
                <a:sym typeface="Arial"/>
              </a:rPr>
              <a:t>It was identified outliers in the industries Col_16 (Transport equipment), that was verified has a growth on that industry in the past years, doubling the value in five years.</a:t>
            </a:r>
            <a:endParaRPr dirty="0"/>
          </a:p>
        </p:txBody>
      </p:sp>
    </p:spTree>
    <p:extLst>
      <p:ext uri="{BB962C8B-B14F-4D97-AF65-F5344CB8AC3E}">
        <p14:creationId xmlns:p14="http://schemas.microsoft.com/office/powerpoint/2010/main" val="556170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359ccd8d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359ccd8d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Verifying that the industries Col_23 (Accommodation and food services), have higher correlation to the industries Col_3 (Products of agriculture, forestry and fishing) and Col_5(Food products, beverages and tobacco products), the increased industries of tourism makes that the industries that provides food, beverage increases with the consumption of the tourists in the accommodations and in bars and restaurants.</a:t>
            </a:r>
            <a:endParaRPr lang="en-PT"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767839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1359ccd8d9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1359ccd8d9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SQL - It this structed database can be proceeded relations between rows, production of queries that relates information in different tables, but that have a relation key that are common in the tables for correlation. For that reason, before insertion of data, is need to produce the entity relationship model.</a:t>
            </a:r>
            <a:r>
              <a:rPr lang="en-PT" dirty="0">
                <a:effectLst/>
              </a:rPr>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NON SQL - document-oriented the schema can vary between different documents and contain different fields, as the records are not depended it supports parallel computations. Columnar database, the data is store column by column, that makes column-based queries very efficient. Key-value database, is based on key only, requesting for a key and getting its value, not supporting queries across different record values</a:t>
            </a:r>
            <a:r>
              <a:rPr lang="en-GB" sz="1100" b="0" i="0" u="none" strike="noStrike" cap="none" dirty="0">
                <a:solidFill>
                  <a:schemeClr val="tx1"/>
                </a:solidFill>
                <a:latin typeface="Arial"/>
                <a:ea typeface="Arial"/>
                <a:cs typeface="Poppins"/>
                <a:sym typeface="Arial"/>
              </a:rPr>
              <a:t>.</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1359ccd8d9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1359ccd8d9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1359ccd8d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1359ccd8d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PT" sz="1100" dirty="0"/>
              <a:t>Query 1 - </a:t>
            </a:r>
            <a:r>
              <a:rPr lang="en-GB" sz="1100" dirty="0"/>
              <a:t>Production value comparison for import and export for the year 2019, for the industry with more value of export and industries with more value of import</a:t>
            </a:r>
            <a:r>
              <a:rPr lang="en-PT" sz="1100" dirty="0"/>
              <a:t> ;</a:t>
            </a:r>
          </a:p>
          <a:p>
            <a:pPr marL="285750" indent="-285750">
              <a:lnSpc>
                <a:spcPct val="150000"/>
              </a:lnSpc>
              <a:buFont typeface="Arial" panose="020B0604020202020204" pitchFamily="34" charset="0"/>
              <a:buChar char="•"/>
            </a:pPr>
            <a:r>
              <a:rPr lang="en-PT" sz="1100" dirty="0"/>
              <a:t>Query 2 - </a:t>
            </a:r>
            <a:r>
              <a:rPr lang="en-GB" sz="1100" dirty="0"/>
              <a:t>Production value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3 - </a:t>
            </a:r>
            <a:r>
              <a:rPr lang="en-GB" sz="1100" dirty="0"/>
              <a:t>Internationalization ratio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4 - </a:t>
            </a:r>
            <a:r>
              <a:rPr lang="en-GB" sz="1100" dirty="0"/>
              <a:t>Efficiency ratio comparison for investment and production for the year 2019</a:t>
            </a:r>
            <a:r>
              <a:rPr lang="en-PT" sz="1100" dirty="0"/>
              <a:t>;</a:t>
            </a:r>
          </a:p>
          <a:p>
            <a:pPr marL="285750" indent="-285750">
              <a:lnSpc>
                <a:spcPct val="150000"/>
              </a:lnSpc>
              <a:buFont typeface="Arial" panose="020B0604020202020204" pitchFamily="34" charset="0"/>
              <a:buChar char="•"/>
            </a:pPr>
            <a:r>
              <a:rPr lang="en-PT" sz="1100" dirty="0"/>
              <a:t>Query 5 - </a:t>
            </a:r>
            <a:r>
              <a:rPr lang="en-GB" sz="1100" dirty="0"/>
              <a:t>Total of production export and production import for last 5 years all years;</a:t>
            </a:r>
            <a:endParaRPr lang="en-PT" sz="1100" dirty="0"/>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1359ccd8d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1359ccd8d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PT" sz="1100" dirty="0"/>
              <a:t>Query 1 - </a:t>
            </a:r>
            <a:r>
              <a:rPr lang="en-GB" sz="1100" dirty="0"/>
              <a:t>Production value comparison for import and export for the year 2019, for the industry with more value of export and industries with more value of import</a:t>
            </a:r>
            <a:r>
              <a:rPr lang="en-PT" sz="1100" dirty="0"/>
              <a:t> ;</a:t>
            </a:r>
          </a:p>
          <a:p>
            <a:pPr marL="285750" indent="-285750">
              <a:lnSpc>
                <a:spcPct val="150000"/>
              </a:lnSpc>
              <a:buFont typeface="Arial" panose="020B0604020202020204" pitchFamily="34" charset="0"/>
              <a:buChar char="•"/>
            </a:pPr>
            <a:r>
              <a:rPr lang="en-PT" sz="1100" dirty="0"/>
              <a:t>Query 2 - </a:t>
            </a:r>
            <a:r>
              <a:rPr lang="en-GB" sz="1100" dirty="0"/>
              <a:t>Production value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3 - </a:t>
            </a:r>
            <a:r>
              <a:rPr lang="en-GB" sz="1100" dirty="0"/>
              <a:t>Internationalization ratio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4 - </a:t>
            </a:r>
            <a:r>
              <a:rPr lang="en-GB" sz="1100" dirty="0"/>
              <a:t>Efficiency ratio comparison for investment and production for the year 2019</a:t>
            </a:r>
            <a:r>
              <a:rPr lang="en-PT" sz="1100" dirty="0"/>
              <a:t>;</a:t>
            </a:r>
          </a:p>
          <a:p>
            <a:pPr marL="285750" indent="-285750">
              <a:lnSpc>
                <a:spcPct val="150000"/>
              </a:lnSpc>
              <a:buFont typeface="Arial" panose="020B0604020202020204" pitchFamily="34" charset="0"/>
              <a:buChar char="•"/>
            </a:pPr>
            <a:r>
              <a:rPr lang="en-PT" sz="1100" dirty="0"/>
              <a:t>Query 5 - </a:t>
            </a:r>
            <a:r>
              <a:rPr lang="en-GB" sz="1100" dirty="0"/>
              <a:t>Total of production export and production import for last 5 years all years;</a:t>
            </a:r>
            <a:endParaRPr lang="en-PT" sz="11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3528827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1359ccd8d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1359ccd8d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PT" sz="1100" dirty="0"/>
              <a:t>Query 1 - </a:t>
            </a:r>
            <a:r>
              <a:rPr lang="en-GB" sz="1100" dirty="0"/>
              <a:t>Production value comparison for import and export for the year 2019, for the industry with more value of export and industries with more value of import</a:t>
            </a:r>
            <a:r>
              <a:rPr lang="en-PT" sz="1100" dirty="0"/>
              <a:t> ;</a:t>
            </a:r>
          </a:p>
          <a:p>
            <a:pPr marL="285750" indent="-285750">
              <a:lnSpc>
                <a:spcPct val="150000"/>
              </a:lnSpc>
              <a:buFont typeface="Arial" panose="020B0604020202020204" pitchFamily="34" charset="0"/>
              <a:buChar char="•"/>
            </a:pPr>
            <a:r>
              <a:rPr lang="en-PT" sz="1100" dirty="0"/>
              <a:t>Query 2 - </a:t>
            </a:r>
            <a:r>
              <a:rPr lang="en-GB" sz="1100" dirty="0"/>
              <a:t>Production value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3 - </a:t>
            </a:r>
            <a:r>
              <a:rPr lang="en-GB" sz="1100" dirty="0"/>
              <a:t>Internationalization ratio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4 - </a:t>
            </a:r>
            <a:r>
              <a:rPr lang="en-GB" sz="1100" dirty="0"/>
              <a:t>Efficiency ratio comparison for investment and production for the year 2019</a:t>
            </a:r>
            <a:r>
              <a:rPr lang="en-PT" sz="1100" dirty="0"/>
              <a:t>;</a:t>
            </a:r>
          </a:p>
          <a:p>
            <a:pPr marL="285750" indent="-285750">
              <a:lnSpc>
                <a:spcPct val="150000"/>
              </a:lnSpc>
              <a:buFont typeface="Arial" panose="020B0604020202020204" pitchFamily="34" charset="0"/>
              <a:buChar char="•"/>
            </a:pPr>
            <a:r>
              <a:rPr lang="en-PT" sz="1100" dirty="0"/>
              <a:t>Query 5 - </a:t>
            </a:r>
            <a:r>
              <a:rPr lang="en-GB" sz="1100" dirty="0"/>
              <a:t>Total of production export and production import for last 5 years all years;</a:t>
            </a:r>
            <a:endParaRPr lang="en-PT" sz="11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8406382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1359ccd8d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1359ccd8d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PT" sz="1100" dirty="0"/>
              <a:t>Query 1 - </a:t>
            </a:r>
            <a:r>
              <a:rPr lang="en-GB" sz="1100" dirty="0"/>
              <a:t>Production value comparison for import and export for the year 2019, for the industry with more value of export and industries with more value of import</a:t>
            </a:r>
            <a:r>
              <a:rPr lang="en-PT" sz="1100" dirty="0"/>
              <a:t> ;</a:t>
            </a:r>
          </a:p>
          <a:p>
            <a:pPr marL="285750" indent="-285750">
              <a:lnSpc>
                <a:spcPct val="150000"/>
              </a:lnSpc>
              <a:buFont typeface="Arial" panose="020B0604020202020204" pitchFamily="34" charset="0"/>
              <a:buChar char="•"/>
            </a:pPr>
            <a:r>
              <a:rPr lang="en-PT" sz="1100" dirty="0"/>
              <a:t>Query 2 - </a:t>
            </a:r>
            <a:r>
              <a:rPr lang="en-GB" sz="1100" dirty="0"/>
              <a:t>Production value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3 - </a:t>
            </a:r>
            <a:r>
              <a:rPr lang="en-GB" sz="1100" dirty="0"/>
              <a:t>Internationalization ratio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4 - </a:t>
            </a:r>
            <a:r>
              <a:rPr lang="en-GB" sz="1100" dirty="0"/>
              <a:t>Efficiency ratio comparison for investment and production for the year 2019</a:t>
            </a:r>
            <a:r>
              <a:rPr lang="en-PT" sz="1100" dirty="0"/>
              <a:t>;</a:t>
            </a:r>
          </a:p>
          <a:p>
            <a:pPr marL="285750" indent="-285750">
              <a:lnSpc>
                <a:spcPct val="150000"/>
              </a:lnSpc>
              <a:buFont typeface="Arial" panose="020B0604020202020204" pitchFamily="34" charset="0"/>
              <a:buChar char="•"/>
            </a:pPr>
            <a:r>
              <a:rPr lang="en-PT" sz="1100" dirty="0"/>
              <a:t>Query 5 - </a:t>
            </a:r>
            <a:r>
              <a:rPr lang="en-GB" sz="1100" dirty="0"/>
              <a:t>Total of production export and production import for last 5 years all years;</a:t>
            </a:r>
            <a:endParaRPr lang="en-PT" sz="11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3044468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319b335ee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319b335ee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1359ccd8d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1359ccd8d9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5741728c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5741728c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dirty="0"/>
              <a:t>Compare the difference of production activities, efficiency and return for all industries</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1359ccd8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1359ccd8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1359ccd8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1359ccd8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dirty="0"/>
              <a:t>PRODATA</a:t>
            </a:r>
            <a:endParaRPr dirty="0"/>
          </a:p>
        </p:txBody>
      </p:sp>
    </p:spTree>
    <p:extLst>
      <p:ext uri="{BB962C8B-B14F-4D97-AF65-F5344CB8AC3E}">
        <p14:creationId xmlns:p14="http://schemas.microsoft.com/office/powerpoint/2010/main" val="3393263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1359ccd8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1359ccd8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4142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1359ccd8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1359ccd8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4069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1362ca82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1362ca82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000" b="0" i="0" u="none" strike="noStrike" cap="none" dirty="0">
              <a:solidFill>
                <a:schemeClr val="tx1"/>
              </a:solidFill>
              <a:latin typeface="Arial"/>
              <a:ea typeface="Arial"/>
              <a:cs typeface="Poppins"/>
              <a:sym typeface="Arial"/>
            </a:endParaRPr>
          </a:p>
          <a:p>
            <a:pPr lvl="0"/>
            <a:r>
              <a:rPr lang="en-GB" sz="1100" b="0" i="0" u="none" strike="noStrike" cap="none" dirty="0">
                <a:solidFill>
                  <a:srgbClr val="000000"/>
                </a:solidFill>
                <a:effectLst/>
                <a:latin typeface="Arial"/>
                <a:ea typeface="Arial"/>
                <a:cs typeface="Arial"/>
                <a:sym typeface="Arial"/>
              </a:rPr>
              <a:t>Import of the libraries Pandas and </a:t>
            </a:r>
            <a:r>
              <a:rPr lang="en-GB" sz="1100" b="0" i="0" u="none" strike="noStrike" cap="none" dirty="0" err="1">
                <a:solidFill>
                  <a:srgbClr val="000000"/>
                </a:solidFill>
                <a:effectLst/>
                <a:latin typeface="Arial"/>
                <a:ea typeface="Arial"/>
                <a:cs typeface="Arial"/>
                <a:sym typeface="Arial"/>
              </a:rPr>
              <a:t>Numpy</a:t>
            </a:r>
            <a:r>
              <a:rPr lang="en-GB" sz="1100" b="0" i="0" u="none" strike="noStrike" cap="none" dirty="0">
                <a:solidFill>
                  <a:srgbClr val="000000"/>
                </a:solidFill>
                <a:effectLst/>
                <a:latin typeface="Arial"/>
                <a:ea typeface="Arial"/>
                <a:cs typeface="Arial"/>
                <a:sym typeface="Arial"/>
              </a:rPr>
              <a:t>;</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Import files with pandas to read Excel files;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Listed the name of the columns to verifier;</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Place the name Years, in the same row as was the correct names of the columns;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Delete rows with not relevant data, and non-values, and delete columns with not relevant data, and non-values;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Rename the columns with the information on the row “6”, and print the data frame to verified the status of the data;</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As the names of the industries are long length, placed encoding to the columns;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Placed new index to have order, as with the remove of rows the index add no order, and removed the old index, and the old columns name;</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files to csv, to perform visualizations, noticing that was some values with category of object, had to convert to integer and floats.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files to csv, to perform visualizations, noticing that was some columns of industries that were no common to every file and category of study. Had to delete the row Col_39, as the industries was no common to the different groups, and for that reason, not comparable;</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files to csv, and uploaded on database with the entity relationship model as base, verified, that a new clean had to be performed to the files, to have them suitable for the creation of data base;</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Had to transform the data frame, so performed a transpose function, to convert e columns names in to index. Rename the columns names with the values of the row of Years, and remove the rows of Years and Total, then replace the columns names with range from 1995 to 2020, as the years were in float, and had to convert in integer from the year 1995 to 1999;</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 into csv with pandas, to be used on database;</a:t>
            </a:r>
            <a:endParaRPr lang="en-PT"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000" b="0" i="0" u="none" strike="noStrike" cap="none" dirty="0">
              <a:solidFill>
                <a:schemeClr val="tx1"/>
              </a:solidFill>
              <a:latin typeface="Arial"/>
              <a:ea typeface="Arial"/>
              <a:cs typeface="Poppins"/>
              <a:sym typeface="Arial"/>
            </a:endParaRPr>
          </a:p>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1362ca82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1362ca82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For the rest of the files retrieved, the process of cleaning and preparation of CSV files to export to visualization and database, was the follow.</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On the excel files, delete rows and columns with nan values, or with legend information on the excel formation, not relevant for the analysis that was to be performed, and moved the columns name to the first row. This was performed different from the first two files, because, during the first process of data cleaning, the python was unable to convert all the object types in to numeric values, like float our integer.</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Import files with pandas to read Excel files;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Listed the name of the columns to verifier;</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Delete rows with not relevant data, and non-values, and delete columns with not relevant data, and non-values;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To perform visualizations, noticing that was some values with category of object, had to convert to integer and floats, and verified that had changed;</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As the names of the industries are long length, placed encoding to the columns;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files to csv, to perform visualizations, noticing that was some columns of industries that were no common to every file and category of study. Had to delete the row Col_39, as the industries was no common to the different groups, and for that reason, not comparable;</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files to csv, and uploaded on database with the entity relationship model as base, verified, that a new clean had to be performed to the files, to have them suitable for the creation of data base;</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Had to transform the data frame, so performed a transpose function, to convert e columns names in to index. Rename the columns names with the values of the row of Years, and remove the rows of Years and Total, then replace the columns names with range from 1995 to 2020, as the years were in float, and had to convert in integer from the year 1995 to 1999;</a:t>
            </a:r>
            <a:endParaRPr lang="en-PT"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Exported the file into csv with pandas, to be used on database</a:t>
            </a:r>
            <a:r>
              <a:rPr lang="en-PT" sz="1000" dirty="0">
                <a:effectLst/>
              </a:rPr>
              <a:t> </a:t>
            </a:r>
            <a:endParaRPr dirty="0"/>
          </a:p>
        </p:txBody>
      </p:sp>
    </p:spTree>
    <p:extLst>
      <p:ext uri="{BB962C8B-B14F-4D97-AF65-F5344CB8AC3E}">
        <p14:creationId xmlns:p14="http://schemas.microsoft.com/office/powerpoint/2010/main" val="39550255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359ccd8d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359ccd8d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During the process of data cleaning, was performed at the same time data visualization, in python with the libraries matplotlib and seaborn.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To analyse if the data was clean, and the relations between the values were corrected, and if was need to removed outliers our columns and rows with no relevance to the study.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This process was performed to all files, extracted during the loop process in data cleaning, with same visualizations and plots for each file.</a:t>
            </a:r>
            <a:endParaRPr lang="en-PT"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re et sous-titre">
  <p:cSld name="TITLE_1">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66750" y="862013"/>
            <a:ext cx="7810500" cy="1743000"/>
          </a:xfrm>
          <a:prstGeom prst="rect">
            <a:avLst/>
          </a:prstGeom>
          <a:noFill/>
          <a:ln>
            <a:noFill/>
          </a:ln>
        </p:spPr>
        <p:txBody>
          <a:bodyPr spcFirstLastPara="1" wrap="square" lIns="19050" tIns="19050" rIns="19050" bIns="19050" anchor="b" anchorCtr="0">
            <a:noAutofit/>
          </a:bodyPr>
          <a:lstStyle>
            <a:lvl1pPr marR="0" lvl="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52" name="Google Shape;52;p13"/>
          <p:cNvSpPr txBox="1">
            <a:spLocks noGrp="1"/>
          </p:cNvSpPr>
          <p:nvPr>
            <p:ph type="body" idx="1"/>
          </p:nvPr>
        </p:nvSpPr>
        <p:spPr>
          <a:xfrm>
            <a:off x="666750" y="2652713"/>
            <a:ext cx="7810500" cy="595200"/>
          </a:xfrm>
          <a:prstGeom prst="rect">
            <a:avLst/>
          </a:prstGeom>
          <a:noFill/>
          <a:ln>
            <a:noFill/>
          </a:ln>
        </p:spPr>
        <p:txBody>
          <a:bodyPr spcFirstLastPara="1" wrap="square" lIns="19050" tIns="19050" rIns="19050" bIns="19050" anchor="t" anchorCtr="0">
            <a:noAutofit/>
          </a:bodyPr>
          <a:lstStyle>
            <a:lvl1pPr marL="457200" marR="0" lvl="0"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5pPr>
            <a:lvl6pPr marL="2743200" marR="0" lvl="5"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6pPr>
            <a:lvl7pPr marL="3200400" marR="0" lvl="6"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7pPr>
            <a:lvl8pPr marL="3657600" marR="0" lvl="7"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8pPr>
            <a:lvl9pPr marL="4114800" marR="0" lvl="8"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9pPr>
          </a:lstStyle>
          <a:p>
            <a:endParaRPr/>
          </a:p>
        </p:txBody>
      </p:sp>
      <p:sp>
        <p:nvSpPr>
          <p:cNvPr id="53" name="Google Shape;53;p13"/>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54"/>
        <p:cNvGrpSpPr/>
        <p:nvPr/>
      </p:nvGrpSpPr>
      <p:grpSpPr>
        <a:xfrm>
          <a:off x="0" y="0"/>
          <a:ext cx="0" cy="0"/>
          <a:chOff x="0" y="0"/>
          <a:chExt cx="0" cy="0"/>
        </a:xfrm>
      </p:grpSpPr>
      <p:sp>
        <p:nvSpPr>
          <p:cNvPr id="55" name="Google Shape;55;p14"/>
          <p:cNvSpPr/>
          <p:nvPr/>
        </p:nvSpPr>
        <p:spPr>
          <a:xfrm>
            <a:off x="12" y="0"/>
            <a:ext cx="3490500" cy="5143500"/>
          </a:xfrm>
          <a:prstGeom prst="rect">
            <a:avLst/>
          </a:prstGeom>
          <a:solidFill>
            <a:srgbClr val="262626"/>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56" name="Google Shape;56;p14"/>
          <p:cNvSpPr txBox="1">
            <a:spLocks noGrp="1"/>
          </p:cNvSpPr>
          <p:nvPr>
            <p:ph type="title"/>
          </p:nvPr>
        </p:nvSpPr>
        <p:spPr>
          <a:xfrm>
            <a:off x="482600" y="589787"/>
            <a:ext cx="2638200" cy="15705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FFFFFF"/>
              </a:buClr>
              <a:buSzPts val="2700"/>
              <a:buFont typeface="Bookman Old Style"/>
              <a:buNone/>
              <a:defRPr sz="2700" b="0">
                <a:solidFill>
                  <a:srgbClr val="FFFFF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7" name="Google Shape;57;p14"/>
          <p:cNvSpPr txBox="1">
            <a:spLocks noGrp="1"/>
          </p:cNvSpPr>
          <p:nvPr>
            <p:ph type="body" idx="1"/>
          </p:nvPr>
        </p:nvSpPr>
        <p:spPr>
          <a:xfrm>
            <a:off x="4094238" y="609599"/>
            <a:ext cx="4446300" cy="39711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58" name="Google Shape;58;p14"/>
          <p:cNvSpPr txBox="1">
            <a:spLocks noGrp="1"/>
          </p:cNvSpPr>
          <p:nvPr>
            <p:ph type="body" idx="2"/>
          </p:nvPr>
        </p:nvSpPr>
        <p:spPr>
          <a:xfrm>
            <a:off x="482599" y="2282288"/>
            <a:ext cx="2638200" cy="2298300"/>
          </a:xfrm>
          <a:prstGeom prst="rect">
            <a:avLst/>
          </a:prstGeom>
          <a:noFill/>
          <a:ln>
            <a:noFill/>
          </a:ln>
        </p:spPr>
        <p:txBody>
          <a:bodyPr spcFirstLastPara="1" wrap="square" lIns="68575" tIns="34275" rIns="68575" bIns="34275" anchor="t" anchorCtr="0">
            <a:normAutofit/>
          </a:bodyPr>
          <a:lstStyle>
            <a:lvl1pPr marL="457200" lvl="0" indent="-228600" algn="l" rtl="0">
              <a:lnSpc>
                <a:spcPct val="110000"/>
              </a:lnSpc>
              <a:spcBef>
                <a:spcPts val="900"/>
              </a:spcBef>
              <a:spcAft>
                <a:spcPts val="0"/>
              </a:spcAft>
              <a:buSzPts val="1400"/>
              <a:buNone/>
              <a:defRPr sz="1400">
                <a:solidFill>
                  <a:srgbClr val="FFFFFF"/>
                </a:solidFill>
              </a:defRPr>
            </a:lvl1pPr>
            <a:lvl2pPr marL="914400" lvl="1" indent="-228600" algn="l" rtl="0">
              <a:lnSpc>
                <a:spcPct val="100000"/>
              </a:lnSpc>
              <a:spcBef>
                <a:spcPts val="200"/>
              </a:spcBef>
              <a:spcAft>
                <a:spcPts val="0"/>
              </a:spcAft>
              <a:buClr>
                <a:srgbClr val="3F3F3F"/>
              </a:buClr>
              <a:buSzPts val="900"/>
              <a:buNone/>
              <a:defRPr sz="900"/>
            </a:lvl2pPr>
            <a:lvl3pPr marL="1371600" lvl="2" indent="-228600" algn="l" rtl="0">
              <a:lnSpc>
                <a:spcPct val="100000"/>
              </a:lnSpc>
              <a:spcBef>
                <a:spcPts val="300"/>
              </a:spcBef>
              <a:spcAft>
                <a:spcPts val="0"/>
              </a:spcAft>
              <a:buClr>
                <a:srgbClr val="3F3F3F"/>
              </a:buClr>
              <a:buSzPts val="800"/>
              <a:buNone/>
              <a:defRPr sz="800"/>
            </a:lvl3pPr>
            <a:lvl4pPr marL="1828800" lvl="3" indent="-228600" algn="l" rtl="0">
              <a:lnSpc>
                <a:spcPct val="100000"/>
              </a:lnSpc>
              <a:spcBef>
                <a:spcPts val="300"/>
              </a:spcBef>
              <a:spcAft>
                <a:spcPts val="0"/>
              </a:spcAft>
              <a:buClr>
                <a:srgbClr val="3F3F3F"/>
              </a:buClr>
              <a:buSzPts val="700"/>
              <a:buNone/>
              <a:defRPr sz="700"/>
            </a:lvl4pPr>
            <a:lvl5pPr marL="2286000" lvl="4" indent="-228600" algn="l" rtl="0">
              <a:lnSpc>
                <a:spcPct val="100000"/>
              </a:lnSpc>
              <a:spcBef>
                <a:spcPts val="300"/>
              </a:spcBef>
              <a:spcAft>
                <a:spcPts val="0"/>
              </a:spcAft>
              <a:buClr>
                <a:srgbClr val="3F3F3F"/>
              </a:buClr>
              <a:buSzPts val="700"/>
              <a:buNone/>
              <a:defRPr sz="700"/>
            </a:lvl5pPr>
            <a:lvl6pPr marL="2743200" lvl="5" indent="-228600" algn="l" rtl="0">
              <a:lnSpc>
                <a:spcPct val="90000"/>
              </a:lnSpc>
              <a:spcBef>
                <a:spcPts val="300"/>
              </a:spcBef>
              <a:spcAft>
                <a:spcPts val="0"/>
              </a:spcAft>
              <a:buSzPts val="700"/>
              <a:buNone/>
              <a:defRPr sz="700"/>
            </a:lvl6pPr>
            <a:lvl7pPr marL="3200400" lvl="6" indent="-228600" algn="l" rtl="0">
              <a:lnSpc>
                <a:spcPct val="90000"/>
              </a:lnSpc>
              <a:spcBef>
                <a:spcPts val="300"/>
              </a:spcBef>
              <a:spcAft>
                <a:spcPts val="0"/>
              </a:spcAft>
              <a:buSzPts val="700"/>
              <a:buNone/>
              <a:defRPr sz="700"/>
            </a:lvl7pPr>
            <a:lvl8pPr marL="3657600" lvl="7" indent="-228600" algn="l" rtl="0">
              <a:lnSpc>
                <a:spcPct val="90000"/>
              </a:lnSpc>
              <a:spcBef>
                <a:spcPts val="300"/>
              </a:spcBef>
              <a:spcAft>
                <a:spcPts val="0"/>
              </a:spcAft>
              <a:buSzPts val="700"/>
              <a:buNone/>
              <a:defRPr sz="700"/>
            </a:lvl8pPr>
            <a:lvl9pPr marL="4114800" lvl="8" indent="-228600" algn="l" rtl="0">
              <a:lnSpc>
                <a:spcPct val="90000"/>
              </a:lnSpc>
              <a:spcBef>
                <a:spcPts val="300"/>
              </a:spcBef>
              <a:spcAft>
                <a:spcPts val="300"/>
              </a:spcAft>
              <a:buSzPts val="700"/>
              <a:buNone/>
              <a:defRPr sz="700"/>
            </a:lvl9pPr>
          </a:lstStyle>
          <a:p>
            <a:endParaRPr/>
          </a:p>
        </p:txBody>
      </p:sp>
      <p:sp>
        <p:nvSpPr>
          <p:cNvPr id="59" name="Google Shape;59;p14"/>
          <p:cNvSpPr txBox="1">
            <a:spLocks noGrp="1"/>
          </p:cNvSpPr>
          <p:nvPr>
            <p:ph type="dt" idx="10"/>
          </p:nvPr>
        </p:nvSpPr>
        <p:spPr>
          <a:xfrm>
            <a:off x="482598" y="4834890"/>
            <a:ext cx="26382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0" name="Google Shape;60;p14"/>
          <p:cNvSpPr txBox="1">
            <a:spLocks noGrp="1"/>
          </p:cNvSpPr>
          <p:nvPr>
            <p:ph type="ftr" idx="11"/>
          </p:nvPr>
        </p:nvSpPr>
        <p:spPr>
          <a:xfrm>
            <a:off x="4094237" y="4834890"/>
            <a:ext cx="40005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solidFill>
                  <a:schemeClr val="dk2"/>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1" name="Google Shape;61;p14"/>
          <p:cNvSpPr txBox="1">
            <a:spLocks noGrp="1"/>
          </p:cNvSpPr>
          <p:nvPr>
            <p:ph type="sldNum" idx="12"/>
          </p:nvPr>
        </p:nvSpPr>
        <p:spPr>
          <a:xfrm>
            <a:off x="8245187" y="4835128"/>
            <a:ext cx="5850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sz="600" b="0" i="0" u="none" strike="noStrike" cap="none">
                <a:solidFill>
                  <a:schemeClr val="dk2"/>
                </a:solidFill>
                <a:latin typeface="Libre Franklin"/>
                <a:ea typeface="Libre Franklin"/>
                <a:cs typeface="Libre Franklin"/>
                <a:sym typeface="Libre Franklin"/>
              </a:defRPr>
            </a:lvl1pPr>
            <a:lvl2pPr marL="0" lvl="1" indent="0" algn="l" rtl="0">
              <a:spcBef>
                <a:spcPts val="0"/>
              </a:spcBef>
              <a:buNone/>
              <a:defRPr sz="600" b="0" i="0" u="none" strike="noStrike" cap="none">
                <a:solidFill>
                  <a:schemeClr val="dk2"/>
                </a:solidFill>
                <a:latin typeface="Libre Franklin"/>
                <a:ea typeface="Libre Franklin"/>
                <a:cs typeface="Libre Franklin"/>
                <a:sym typeface="Libre Franklin"/>
              </a:defRPr>
            </a:lvl2pPr>
            <a:lvl3pPr marL="0" lvl="2" indent="0" algn="l" rtl="0">
              <a:spcBef>
                <a:spcPts val="0"/>
              </a:spcBef>
              <a:buNone/>
              <a:defRPr sz="600" b="0" i="0" u="none" strike="noStrike" cap="none">
                <a:solidFill>
                  <a:schemeClr val="dk2"/>
                </a:solidFill>
                <a:latin typeface="Libre Franklin"/>
                <a:ea typeface="Libre Franklin"/>
                <a:cs typeface="Libre Franklin"/>
                <a:sym typeface="Libre Franklin"/>
              </a:defRPr>
            </a:lvl3pPr>
            <a:lvl4pPr marL="0" lvl="3" indent="0" algn="l" rtl="0">
              <a:spcBef>
                <a:spcPts val="0"/>
              </a:spcBef>
              <a:buNone/>
              <a:defRPr sz="600" b="0" i="0" u="none" strike="noStrike" cap="none">
                <a:solidFill>
                  <a:schemeClr val="dk2"/>
                </a:solidFill>
                <a:latin typeface="Libre Franklin"/>
                <a:ea typeface="Libre Franklin"/>
                <a:cs typeface="Libre Franklin"/>
                <a:sym typeface="Libre Franklin"/>
              </a:defRPr>
            </a:lvl4pPr>
            <a:lvl5pPr marL="0" lvl="4" indent="0" algn="l" rtl="0">
              <a:spcBef>
                <a:spcPts val="0"/>
              </a:spcBef>
              <a:buNone/>
              <a:defRPr sz="600" b="0" i="0" u="none" strike="noStrike" cap="none">
                <a:solidFill>
                  <a:schemeClr val="dk2"/>
                </a:solidFill>
                <a:latin typeface="Libre Franklin"/>
                <a:ea typeface="Libre Franklin"/>
                <a:cs typeface="Libre Franklin"/>
                <a:sym typeface="Libre Franklin"/>
              </a:defRPr>
            </a:lvl5pPr>
            <a:lvl6pPr marL="0" lvl="5" indent="0" algn="l" rtl="0">
              <a:spcBef>
                <a:spcPts val="0"/>
              </a:spcBef>
              <a:buNone/>
              <a:defRPr sz="600" b="0" i="0" u="none" strike="noStrike" cap="none">
                <a:solidFill>
                  <a:schemeClr val="dk2"/>
                </a:solidFill>
                <a:latin typeface="Libre Franklin"/>
                <a:ea typeface="Libre Franklin"/>
                <a:cs typeface="Libre Franklin"/>
                <a:sym typeface="Libre Franklin"/>
              </a:defRPr>
            </a:lvl6pPr>
            <a:lvl7pPr marL="0" lvl="6" indent="0" algn="l" rtl="0">
              <a:spcBef>
                <a:spcPts val="0"/>
              </a:spcBef>
              <a:buNone/>
              <a:defRPr sz="600" b="0" i="0" u="none" strike="noStrike" cap="none">
                <a:solidFill>
                  <a:schemeClr val="dk2"/>
                </a:solidFill>
                <a:latin typeface="Libre Franklin"/>
                <a:ea typeface="Libre Franklin"/>
                <a:cs typeface="Libre Franklin"/>
                <a:sym typeface="Libre Franklin"/>
              </a:defRPr>
            </a:lvl7pPr>
            <a:lvl8pPr marL="0" lvl="7" indent="0" algn="l" rtl="0">
              <a:spcBef>
                <a:spcPts val="0"/>
              </a:spcBef>
              <a:buNone/>
              <a:defRPr sz="600" b="0" i="0" u="none" strike="noStrike" cap="none">
                <a:solidFill>
                  <a:schemeClr val="dk2"/>
                </a:solidFill>
                <a:latin typeface="Libre Franklin"/>
                <a:ea typeface="Libre Franklin"/>
                <a:cs typeface="Libre Franklin"/>
                <a:sym typeface="Libre Franklin"/>
              </a:defRPr>
            </a:lvl8pPr>
            <a:lvl9pPr marL="0" lvl="8" indent="0" algn="l" rtl="0">
              <a:spcBef>
                <a:spcPts val="0"/>
              </a:spcBef>
              <a:buNone/>
              <a:defRPr sz="600" b="0" i="0" u="none" strike="noStrike" cap="none">
                <a:solidFill>
                  <a:schemeClr val="dk2"/>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3F3F3F"/>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 name="Google Shape;64;p15"/>
          <p:cNvSpPr txBox="1">
            <a:spLocks noGrp="1"/>
          </p:cNvSpPr>
          <p:nvPr>
            <p:ph type="body" idx="1"/>
          </p:nvPr>
        </p:nvSpPr>
        <p:spPr>
          <a:xfrm>
            <a:off x="822960" y="1590675"/>
            <a:ext cx="3480000" cy="28113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65" name="Google Shape;65;p15"/>
          <p:cNvSpPr txBox="1">
            <a:spLocks noGrp="1"/>
          </p:cNvSpPr>
          <p:nvPr>
            <p:ph type="body" idx="2"/>
          </p:nvPr>
        </p:nvSpPr>
        <p:spPr>
          <a:xfrm>
            <a:off x="4886958" y="1590675"/>
            <a:ext cx="3480000" cy="28113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66" name="Google Shape;66;p15"/>
          <p:cNvSpPr txBox="1">
            <a:spLocks noGrp="1"/>
          </p:cNvSpPr>
          <p:nvPr>
            <p:ph type="dt" idx="10"/>
          </p:nvPr>
        </p:nvSpPr>
        <p:spPr>
          <a:xfrm>
            <a:off x="6163819" y="4835128"/>
            <a:ext cx="1938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7" name="Google Shape;67;p15"/>
          <p:cNvSpPr txBox="1">
            <a:spLocks noGrp="1"/>
          </p:cNvSpPr>
          <p:nvPr>
            <p:ph type="ftr" idx="11"/>
          </p:nvPr>
        </p:nvSpPr>
        <p:spPr>
          <a:xfrm>
            <a:off x="822959" y="4835128"/>
            <a:ext cx="51138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8" name="Google Shape;68;p15"/>
          <p:cNvSpPr txBox="1">
            <a:spLocks noGrp="1"/>
          </p:cNvSpPr>
          <p:nvPr>
            <p:ph type="sldNum" idx="12"/>
          </p:nvPr>
        </p:nvSpPr>
        <p:spPr>
          <a:xfrm>
            <a:off x="8245187" y="4835128"/>
            <a:ext cx="5850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a:lvl1pPr>
            <a:lvl2pPr marL="0" lvl="1" indent="0" algn="l" rtl="0">
              <a:spcBef>
                <a:spcPts val="0"/>
              </a:spcBef>
              <a:buNone/>
              <a:defRPr/>
            </a:lvl2pPr>
            <a:lvl3pPr marL="0" lvl="2" indent="0" algn="l" rtl="0">
              <a:spcBef>
                <a:spcPts val="0"/>
              </a:spcBef>
              <a:buNone/>
              <a:defRPr/>
            </a:lvl3pPr>
            <a:lvl4pPr marL="0" lvl="3" indent="0" algn="l" rtl="0">
              <a:spcBef>
                <a:spcPts val="0"/>
              </a:spcBef>
              <a:buNone/>
              <a:defRPr/>
            </a:lvl4pPr>
            <a:lvl5pPr marL="0" lvl="4" indent="0" algn="l" rtl="0">
              <a:spcBef>
                <a:spcPts val="0"/>
              </a:spcBef>
              <a:buNone/>
              <a:defRPr/>
            </a:lvl5pPr>
            <a:lvl6pPr marL="0" lvl="5" indent="0" algn="l" rtl="0">
              <a:spcBef>
                <a:spcPts val="0"/>
              </a:spcBef>
              <a:buNone/>
              <a:defRPr/>
            </a:lvl6pPr>
            <a:lvl7pPr marL="0" lvl="6" indent="0" algn="l" rtl="0">
              <a:spcBef>
                <a:spcPts val="0"/>
              </a:spcBef>
              <a:buNone/>
              <a:defRPr/>
            </a:lvl7pPr>
            <a:lvl8pPr marL="0" lvl="7" indent="0" algn="l" rtl="0">
              <a:spcBef>
                <a:spcPts val="0"/>
              </a:spcBef>
              <a:buNone/>
              <a:defRPr/>
            </a:lvl8pPr>
            <a:lvl9pPr marL="0" lvl="8" indent="0" algn="l" rtl="0">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3F3F3F"/>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 name="Google Shape;71;p16"/>
          <p:cNvSpPr txBox="1">
            <a:spLocks noGrp="1"/>
          </p:cNvSpPr>
          <p:nvPr>
            <p:ph type="body" idx="1"/>
          </p:nvPr>
        </p:nvSpPr>
        <p:spPr>
          <a:xfrm>
            <a:off x="822960" y="1581151"/>
            <a:ext cx="7543800" cy="28206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72" name="Google Shape;72;p16"/>
          <p:cNvSpPr txBox="1">
            <a:spLocks noGrp="1"/>
          </p:cNvSpPr>
          <p:nvPr>
            <p:ph type="dt" idx="10"/>
          </p:nvPr>
        </p:nvSpPr>
        <p:spPr>
          <a:xfrm>
            <a:off x="6163819" y="4835128"/>
            <a:ext cx="1938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73" name="Google Shape;73;p16"/>
          <p:cNvSpPr txBox="1">
            <a:spLocks noGrp="1"/>
          </p:cNvSpPr>
          <p:nvPr>
            <p:ph type="ftr" idx="11"/>
          </p:nvPr>
        </p:nvSpPr>
        <p:spPr>
          <a:xfrm>
            <a:off x="822959" y="4835128"/>
            <a:ext cx="51138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74" name="Google Shape;74;p16"/>
          <p:cNvSpPr txBox="1">
            <a:spLocks noGrp="1"/>
          </p:cNvSpPr>
          <p:nvPr>
            <p:ph type="sldNum" idx="12"/>
          </p:nvPr>
        </p:nvSpPr>
        <p:spPr>
          <a:xfrm>
            <a:off x="8245187" y="4835128"/>
            <a:ext cx="5850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a:lvl1pPr>
            <a:lvl2pPr marL="0" lvl="1" indent="0" algn="l" rtl="0">
              <a:spcBef>
                <a:spcPts val="0"/>
              </a:spcBef>
              <a:buNone/>
              <a:defRPr/>
            </a:lvl2pPr>
            <a:lvl3pPr marL="0" lvl="2" indent="0" algn="l" rtl="0">
              <a:spcBef>
                <a:spcPts val="0"/>
              </a:spcBef>
              <a:buNone/>
              <a:defRPr/>
            </a:lvl3pPr>
            <a:lvl4pPr marL="0" lvl="3" indent="0" algn="l" rtl="0">
              <a:spcBef>
                <a:spcPts val="0"/>
              </a:spcBef>
              <a:buNone/>
              <a:defRPr/>
            </a:lvl4pPr>
            <a:lvl5pPr marL="0" lvl="4" indent="0" algn="l" rtl="0">
              <a:spcBef>
                <a:spcPts val="0"/>
              </a:spcBef>
              <a:buNone/>
              <a:defRPr/>
            </a:lvl5pPr>
            <a:lvl6pPr marL="0" lvl="5" indent="0" algn="l" rtl="0">
              <a:spcBef>
                <a:spcPts val="0"/>
              </a:spcBef>
              <a:buNone/>
              <a:defRPr/>
            </a:lvl6pPr>
            <a:lvl7pPr marL="0" lvl="6" indent="0" algn="l" rtl="0">
              <a:spcBef>
                <a:spcPts val="0"/>
              </a:spcBef>
              <a:buNone/>
              <a:defRPr/>
            </a:lvl7pPr>
            <a:lvl8pPr marL="0" lvl="7" indent="0" algn="l" rtl="0">
              <a:spcBef>
                <a:spcPts val="0"/>
              </a:spcBef>
              <a:buNone/>
              <a:defRPr/>
            </a:lvl8pPr>
            <a:lvl9pPr marL="0" lvl="8" indent="0" algn="l" rtl="0">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1">
  <p:cSld name="OBJECT_WITH_CAPTION_TEXT_1">
    <p:spTree>
      <p:nvGrpSpPr>
        <p:cNvPr id="1" name="Shape 75"/>
        <p:cNvGrpSpPr/>
        <p:nvPr/>
      </p:nvGrpSpPr>
      <p:grpSpPr>
        <a:xfrm>
          <a:off x="0" y="0"/>
          <a:ext cx="0" cy="0"/>
          <a:chOff x="0" y="0"/>
          <a:chExt cx="0" cy="0"/>
        </a:xfrm>
      </p:grpSpPr>
      <p:sp>
        <p:nvSpPr>
          <p:cNvPr id="76" name="Google Shape;76;p17"/>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2400"/>
              <a:buFont typeface="Calibri"/>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 name="Google Shape;77;p17"/>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rtl="0">
              <a:lnSpc>
                <a:spcPct val="90000"/>
              </a:lnSpc>
              <a:spcBef>
                <a:spcPts val="800"/>
              </a:spcBef>
              <a:spcAft>
                <a:spcPts val="0"/>
              </a:spcAft>
              <a:buClr>
                <a:schemeClr val="dk1"/>
              </a:buClr>
              <a:buSzPts val="2400"/>
              <a:buChar char="●"/>
              <a:defRPr sz="2400"/>
            </a:lvl1pPr>
            <a:lvl2pPr marL="914400" lvl="1" indent="-361950" algn="l" rtl="0">
              <a:lnSpc>
                <a:spcPct val="90000"/>
              </a:lnSpc>
              <a:spcBef>
                <a:spcPts val="1600"/>
              </a:spcBef>
              <a:spcAft>
                <a:spcPts val="0"/>
              </a:spcAft>
              <a:buClr>
                <a:schemeClr val="dk1"/>
              </a:buClr>
              <a:buSzPts val="2100"/>
              <a:buChar char="○"/>
              <a:defRPr sz="2100"/>
            </a:lvl2pPr>
            <a:lvl3pPr marL="1371600" lvl="2" indent="-342900" algn="l" rtl="0">
              <a:lnSpc>
                <a:spcPct val="90000"/>
              </a:lnSpc>
              <a:spcBef>
                <a:spcPts val="1600"/>
              </a:spcBef>
              <a:spcAft>
                <a:spcPts val="0"/>
              </a:spcAft>
              <a:buClr>
                <a:schemeClr val="dk1"/>
              </a:buClr>
              <a:buSzPts val="1800"/>
              <a:buChar char="■"/>
              <a:defRPr sz="1800"/>
            </a:lvl3pPr>
            <a:lvl4pPr marL="1828800" lvl="3" indent="-323850" algn="l" rtl="0">
              <a:lnSpc>
                <a:spcPct val="90000"/>
              </a:lnSpc>
              <a:spcBef>
                <a:spcPts val="1600"/>
              </a:spcBef>
              <a:spcAft>
                <a:spcPts val="0"/>
              </a:spcAft>
              <a:buClr>
                <a:schemeClr val="dk1"/>
              </a:buClr>
              <a:buSzPts val="1500"/>
              <a:buChar char="●"/>
              <a:defRPr sz="1500"/>
            </a:lvl4pPr>
            <a:lvl5pPr marL="2286000" lvl="4" indent="-323850" algn="l" rtl="0">
              <a:lnSpc>
                <a:spcPct val="90000"/>
              </a:lnSpc>
              <a:spcBef>
                <a:spcPts val="1600"/>
              </a:spcBef>
              <a:spcAft>
                <a:spcPts val="0"/>
              </a:spcAft>
              <a:buClr>
                <a:schemeClr val="dk1"/>
              </a:buClr>
              <a:buSzPts val="1500"/>
              <a:buChar char="○"/>
              <a:defRPr sz="1500"/>
            </a:lvl5pPr>
            <a:lvl6pPr marL="2743200" lvl="5" indent="-323850" algn="l" rtl="0">
              <a:lnSpc>
                <a:spcPct val="90000"/>
              </a:lnSpc>
              <a:spcBef>
                <a:spcPts val="1600"/>
              </a:spcBef>
              <a:spcAft>
                <a:spcPts val="0"/>
              </a:spcAft>
              <a:buClr>
                <a:schemeClr val="dk1"/>
              </a:buClr>
              <a:buSzPts val="1500"/>
              <a:buChar char="■"/>
              <a:defRPr sz="1500"/>
            </a:lvl6pPr>
            <a:lvl7pPr marL="3200400" lvl="6" indent="-323850" algn="l" rtl="0">
              <a:lnSpc>
                <a:spcPct val="90000"/>
              </a:lnSpc>
              <a:spcBef>
                <a:spcPts val="1600"/>
              </a:spcBef>
              <a:spcAft>
                <a:spcPts val="0"/>
              </a:spcAft>
              <a:buClr>
                <a:schemeClr val="dk1"/>
              </a:buClr>
              <a:buSzPts val="1500"/>
              <a:buChar char="●"/>
              <a:defRPr sz="1500"/>
            </a:lvl7pPr>
            <a:lvl8pPr marL="3657600" lvl="7" indent="-323850" algn="l" rtl="0">
              <a:lnSpc>
                <a:spcPct val="90000"/>
              </a:lnSpc>
              <a:spcBef>
                <a:spcPts val="1600"/>
              </a:spcBef>
              <a:spcAft>
                <a:spcPts val="0"/>
              </a:spcAft>
              <a:buClr>
                <a:schemeClr val="dk1"/>
              </a:buClr>
              <a:buSzPts val="1500"/>
              <a:buChar char="○"/>
              <a:defRPr sz="1500"/>
            </a:lvl8pPr>
            <a:lvl9pPr marL="4114800" lvl="8" indent="-323850" algn="l" rtl="0">
              <a:lnSpc>
                <a:spcPct val="90000"/>
              </a:lnSpc>
              <a:spcBef>
                <a:spcPts val="1600"/>
              </a:spcBef>
              <a:spcAft>
                <a:spcPts val="1600"/>
              </a:spcAft>
              <a:buClr>
                <a:schemeClr val="dk1"/>
              </a:buClr>
              <a:buSzPts val="1500"/>
              <a:buChar char="■"/>
              <a:defRPr sz="1500"/>
            </a:lvl9pPr>
          </a:lstStyle>
          <a:p>
            <a:endParaRPr/>
          </a:p>
        </p:txBody>
      </p:sp>
      <p:sp>
        <p:nvSpPr>
          <p:cNvPr id="78" name="Google Shape;78;p17"/>
          <p:cNvSpPr txBox="1">
            <a:spLocks noGrp="1"/>
          </p:cNvSpPr>
          <p:nvPr>
            <p:ph type="body" idx="2"/>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200"/>
              <a:buNone/>
              <a:defRPr sz="1200"/>
            </a:lvl1pPr>
            <a:lvl2pPr marL="914400" lvl="1" indent="-228600" algn="l" rtl="0">
              <a:lnSpc>
                <a:spcPct val="90000"/>
              </a:lnSpc>
              <a:spcBef>
                <a:spcPts val="1600"/>
              </a:spcBef>
              <a:spcAft>
                <a:spcPts val="0"/>
              </a:spcAft>
              <a:buClr>
                <a:schemeClr val="dk1"/>
              </a:buClr>
              <a:buSzPts val="1100"/>
              <a:buNone/>
              <a:defRPr sz="1100"/>
            </a:lvl2pPr>
            <a:lvl3pPr marL="1371600" lvl="2" indent="-228600" algn="l" rtl="0">
              <a:lnSpc>
                <a:spcPct val="90000"/>
              </a:lnSpc>
              <a:spcBef>
                <a:spcPts val="1600"/>
              </a:spcBef>
              <a:spcAft>
                <a:spcPts val="0"/>
              </a:spcAft>
              <a:buClr>
                <a:schemeClr val="dk1"/>
              </a:buClr>
              <a:buSzPts val="900"/>
              <a:buNone/>
              <a:defRPr sz="900"/>
            </a:lvl3pPr>
            <a:lvl4pPr marL="1828800" lvl="3" indent="-228600" algn="l" rtl="0">
              <a:lnSpc>
                <a:spcPct val="90000"/>
              </a:lnSpc>
              <a:spcBef>
                <a:spcPts val="1600"/>
              </a:spcBef>
              <a:spcAft>
                <a:spcPts val="0"/>
              </a:spcAft>
              <a:buClr>
                <a:schemeClr val="dk1"/>
              </a:buClr>
              <a:buSzPts val="800"/>
              <a:buNone/>
              <a:defRPr sz="800"/>
            </a:lvl4pPr>
            <a:lvl5pPr marL="2286000" lvl="4" indent="-228600" algn="l" rtl="0">
              <a:lnSpc>
                <a:spcPct val="90000"/>
              </a:lnSpc>
              <a:spcBef>
                <a:spcPts val="1600"/>
              </a:spcBef>
              <a:spcAft>
                <a:spcPts val="0"/>
              </a:spcAft>
              <a:buClr>
                <a:schemeClr val="dk1"/>
              </a:buClr>
              <a:buSzPts val="800"/>
              <a:buNone/>
              <a:defRPr sz="800"/>
            </a:lvl5pPr>
            <a:lvl6pPr marL="2743200" lvl="5" indent="-228600" algn="l" rtl="0">
              <a:lnSpc>
                <a:spcPct val="90000"/>
              </a:lnSpc>
              <a:spcBef>
                <a:spcPts val="1600"/>
              </a:spcBef>
              <a:spcAft>
                <a:spcPts val="0"/>
              </a:spcAft>
              <a:buClr>
                <a:schemeClr val="dk1"/>
              </a:buClr>
              <a:buSzPts val="800"/>
              <a:buNone/>
              <a:defRPr sz="800"/>
            </a:lvl6pPr>
            <a:lvl7pPr marL="3200400" lvl="6" indent="-228600" algn="l" rtl="0">
              <a:lnSpc>
                <a:spcPct val="90000"/>
              </a:lnSpc>
              <a:spcBef>
                <a:spcPts val="1600"/>
              </a:spcBef>
              <a:spcAft>
                <a:spcPts val="0"/>
              </a:spcAft>
              <a:buClr>
                <a:schemeClr val="dk1"/>
              </a:buClr>
              <a:buSzPts val="800"/>
              <a:buNone/>
              <a:defRPr sz="800"/>
            </a:lvl7pPr>
            <a:lvl8pPr marL="3657600" lvl="7" indent="-228600" algn="l" rtl="0">
              <a:lnSpc>
                <a:spcPct val="90000"/>
              </a:lnSpc>
              <a:spcBef>
                <a:spcPts val="1600"/>
              </a:spcBef>
              <a:spcAft>
                <a:spcPts val="0"/>
              </a:spcAft>
              <a:buClr>
                <a:schemeClr val="dk1"/>
              </a:buClr>
              <a:buSzPts val="800"/>
              <a:buNone/>
              <a:defRPr sz="800"/>
            </a:lvl8pPr>
            <a:lvl9pPr marL="4114800" lvl="8" indent="-228600" algn="l" rtl="0">
              <a:lnSpc>
                <a:spcPct val="90000"/>
              </a:lnSpc>
              <a:spcBef>
                <a:spcPts val="1600"/>
              </a:spcBef>
              <a:spcAft>
                <a:spcPts val="1600"/>
              </a:spcAft>
              <a:buClr>
                <a:schemeClr val="dk1"/>
              </a:buClr>
              <a:buSzPts val="800"/>
              <a:buNone/>
              <a:defRPr sz="800"/>
            </a:lvl9pPr>
          </a:lstStyle>
          <a:p>
            <a:endParaRPr/>
          </a:p>
        </p:txBody>
      </p:sp>
      <p:sp>
        <p:nvSpPr>
          <p:cNvPr id="79" name="Google Shape;79;p1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80" name="Google Shape;80;p1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81" name="Google Shape;81;p1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
        <p:cNvGrpSpPr/>
        <p:nvPr/>
      </p:nvGrpSpPr>
      <p:grpSpPr>
        <a:xfrm>
          <a:off x="0" y="0"/>
          <a:ext cx="0" cy="0"/>
          <a:chOff x="0" y="0"/>
          <a:chExt cx="0" cy="0"/>
        </a:xfrm>
      </p:grpSpPr>
      <p:pic>
        <p:nvPicPr>
          <p:cNvPr id="86" name="Google Shape;86;p18"/>
          <p:cNvPicPr preferRelativeResize="0"/>
          <p:nvPr/>
        </p:nvPicPr>
        <p:blipFill rotWithShape="1">
          <a:blip r:embed="rId4">
            <a:alphaModFix/>
          </a:blip>
          <a:srcRect l="33453"/>
          <a:stretch/>
        </p:blipFill>
        <p:spPr>
          <a:xfrm>
            <a:off x="439475" y="3165750"/>
            <a:ext cx="1413000" cy="1413000"/>
          </a:xfrm>
          <a:prstGeom prst="ellipse">
            <a:avLst/>
          </a:prstGeom>
          <a:noFill/>
          <a:ln>
            <a:noFill/>
          </a:ln>
        </p:spPr>
      </p:pic>
      <p:pic>
        <p:nvPicPr>
          <p:cNvPr id="87" name="Google Shape;87;p18"/>
          <p:cNvPicPr preferRelativeResize="0"/>
          <p:nvPr/>
        </p:nvPicPr>
        <p:blipFill>
          <a:blip r:embed="rId5">
            <a:alphaModFix/>
          </a:blip>
          <a:stretch>
            <a:fillRect/>
          </a:stretch>
        </p:blipFill>
        <p:spPr>
          <a:xfrm>
            <a:off x="7262625" y="157300"/>
            <a:ext cx="1663599" cy="1663599"/>
          </a:xfrm>
          <a:prstGeom prst="rect">
            <a:avLst/>
          </a:prstGeom>
          <a:noFill/>
          <a:ln>
            <a:noFill/>
          </a:ln>
        </p:spPr>
      </p:pic>
      <p:sp>
        <p:nvSpPr>
          <p:cNvPr id="88" name="Google Shape;88;p18"/>
          <p:cNvSpPr/>
          <p:nvPr/>
        </p:nvSpPr>
        <p:spPr>
          <a:xfrm>
            <a:off x="2058425" y="4090150"/>
            <a:ext cx="1800000" cy="344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8"/>
          <p:cNvSpPr txBox="1"/>
          <p:nvPr/>
        </p:nvSpPr>
        <p:spPr>
          <a:xfrm>
            <a:off x="1991900" y="4099150"/>
            <a:ext cx="1933200" cy="29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Poppins Medium"/>
                <a:ea typeface="Poppins Medium"/>
                <a:cs typeface="Poppins Medium"/>
                <a:sym typeface="Poppins Medium"/>
              </a:rPr>
              <a:t>JUN, 10th  | PARIS</a:t>
            </a:r>
            <a:endParaRPr sz="1000">
              <a:solidFill>
                <a:srgbClr val="434343"/>
              </a:solidFill>
              <a:latin typeface="Poppins Medium"/>
              <a:ea typeface="Poppins Medium"/>
              <a:cs typeface="Poppins Medium"/>
              <a:sym typeface="Poppins Medium"/>
            </a:endParaRPr>
          </a:p>
        </p:txBody>
      </p:sp>
      <p:sp>
        <p:nvSpPr>
          <p:cNvPr id="90" name="Google Shape;90;p18"/>
          <p:cNvSpPr txBox="1"/>
          <p:nvPr/>
        </p:nvSpPr>
        <p:spPr>
          <a:xfrm>
            <a:off x="516049" y="564749"/>
            <a:ext cx="6817258" cy="1508075"/>
          </a:xfrm>
          <a:prstGeom prst="rect">
            <a:avLst/>
          </a:prstGeom>
          <a:noFill/>
          <a:ln>
            <a:noFill/>
          </a:ln>
        </p:spPr>
        <p:txBody>
          <a:bodyPr spcFirstLastPara="1" wrap="square" lIns="91425" tIns="91425" rIns="91425" bIns="91425" anchor="t" anchorCtr="0">
            <a:spAutoFit/>
          </a:bodyPr>
          <a:lstStyle/>
          <a:p>
            <a:pPr lvl="0" algn="ctr"/>
            <a:r>
              <a:rPr lang="en-GB" sz="4300" b="1" dirty="0">
                <a:solidFill>
                  <a:srgbClr val="2DC5FA"/>
                </a:solidFill>
                <a:latin typeface="Poppins"/>
                <a:cs typeface="Poppins"/>
              </a:rPr>
              <a:t>Economic Activities – Portugal</a:t>
            </a:r>
            <a:r>
              <a:rPr lang="en-PT" sz="4300" b="1" dirty="0">
                <a:solidFill>
                  <a:srgbClr val="2DC5FA"/>
                </a:solidFill>
                <a:latin typeface="Poppins"/>
                <a:cs typeface="Poppins"/>
              </a:rPr>
              <a:t> </a:t>
            </a:r>
            <a:endParaRPr sz="4300" b="1" dirty="0">
              <a:solidFill>
                <a:srgbClr val="2DC5FA"/>
              </a:solidFill>
              <a:latin typeface="Poppins"/>
              <a:cs typeface="Poppins"/>
              <a:sym typeface="Montserrat"/>
            </a:endParaRPr>
          </a:p>
        </p:txBody>
      </p:sp>
      <p:sp>
        <p:nvSpPr>
          <p:cNvPr id="91" name="Google Shape;91;p18"/>
          <p:cNvSpPr txBox="1"/>
          <p:nvPr/>
        </p:nvSpPr>
        <p:spPr>
          <a:xfrm>
            <a:off x="5208675" y="2827211"/>
            <a:ext cx="41079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200" b="1" dirty="0">
                <a:solidFill>
                  <a:srgbClr val="2DC5FA"/>
                </a:solidFill>
                <a:latin typeface="Poppins"/>
                <a:cs typeface="Poppins"/>
                <a:sym typeface="Poppins Medium"/>
              </a:rPr>
              <a:t>Edgar Tomé</a:t>
            </a:r>
            <a:endParaRPr sz="3200" b="1" dirty="0">
              <a:solidFill>
                <a:srgbClr val="2DC5FA"/>
              </a:solidFill>
              <a:latin typeface="Poppins"/>
              <a:cs typeface="Poppins"/>
              <a:sym typeface="Poppins Medium"/>
            </a:endParaRPr>
          </a:p>
        </p:txBody>
      </p:sp>
      <p:sp>
        <p:nvSpPr>
          <p:cNvPr id="92" name="Google Shape;92;p18"/>
          <p:cNvSpPr txBox="1"/>
          <p:nvPr/>
        </p:nvSpPr>
        <p:spPr>
          <a:xfrm>
            <a:off x="6592625" y="4578750"/>
            <a:ext cx="2418600" cy="4311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600">
                <a:solidFill>
                  <a:srgbClr val="2DC5FA"/>
                </a:solidFill>
                <a:latin typeface="Poppins Medium"/>
                <a:ea typeface="Poppins Medium"/>
                <a:cs typeface="Poppins Medium"/>
                <a:sym typeface="Poppins Medium"/>
              </a:rPr>
              <a:t>DAFT MAY2022</a:t>
            </a:r>
            <a:endParaRPr sz="1600">
              <a:solidFill>
                <a:srgbClr val="2DC5FA"/>
              </a:solidFill>
              <a:latin typeface="Poppins Medium"/>
              <a:ea typeface="Poppins Medium"/>
              <a:cs typeface="Poppins Medium"/>
              <a:sym typeface="Poppins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1"/>
          <p:cNvSpPr txBox="1"/>
          <p:nvPr/>
        </p:nvSpPr>
        <p:spPr>
          <a:xfrm>
            <a:off x="561000" y="1624766"/>
            <a:ext cx="2439600" cy="2183121"/>
          </a:xfrm>
          <a:prstGeom prst="rect">
            <a:avLst/>
          </a:prstGeom>
          <a:noFill/>
          <a:ln>
            <a:noFill/>
          </a:ln>
        </p:spPr>
        <p:txBody>
          <a:bodyPr spcFirstLastPara="1" wrap="square" lIns="91425" tIns="91425" rIns="91425" bIns="91425" anchor="t" anchorCtr="0">
            <a:noAutofit/>
          </a:bodyPr>
          <a:lstStyle/>
          <a:p>
            <a:pPr algn="just">
              <a:lnSpc>
                <a:spcPct val="150000"/>
              </a:lnSpc>
            </a:pPr>
            <a:r>
              <a:rPr lang="en-GB" dirty="0">
                <a:latin typeface="+mn-lt"/>
              </a:rPr>
              <a:t>To verifier if existed outliers, was used a function of box plot, for visualization of the distribution of the values for all the industries. </a:t>
            </a:r>
            <a:endParaRPr dirty="0">
              <a:solidFill>
                <a:srgbClr val="434343"/>
              </a:solidFill>
              <a:latin typeface="+mn-lt"/>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12" name="Google Shape;112;p21"/>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Exploratory Data Analyses</a:t>
            </a:r>
            <a:endParaRPr sz="2300" b="1" dirty="0">
              <a:solidFill>
                <a:srgbClr val="2DC5FA"/>
              </a:solidFill>
              <a:latin typeface="Poppins"/>
              <a:ea typeface="Poppins"/>
              <a:cs typeface="Poppins"/>
              <a:sym typeface="Poppins"/>
            </a:endParaRPr>
          </a:p>
        </p:txBody>
      </p:sp>
      <p:pic>
        <p:nvPicPr>
          <p:cNvPr id="5" name="Picture 4">
            <a:extLst>
              <a:ext uri="{FF2B5EF4-FFF2-40B4-BE49-F238E27FC236}">
                <a16:creationId xmlns:a16="http://schemas.microsoft.com/office/drawing/2014/main" id="{9B579C0E-9D03-10A1-51F4-5C82FA244AE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832" t="8550" r="8405" b="7387"/>
          <a:stretch/>
        </p:blipFill>
        <p:spPr bwMode="auto">
          <a:xfrm>
            <a:off x="3000600" y="1253642"/>
            <a:ext cx="5760000" cy="292537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265909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1"/>
          <p:cNvSpPr txBox="1"/>
          <p:nvPr/>
        </p:nvSpPr>
        <p:spPr>
          <a:xfrm>
            <a:off x="561000" y="1241198"/>
            <a:ext cx="2439600" cy="2661103"/>
          </a:xfrm>
          <a:prstGeom prst="rect">
            <a:avLst/>
          </a:prstGeom>
          <a:noFill/>
          <a:ln>
            <a:noFill/>
          </a:ln>
        </p:spPr>
        <p:txBody>
          <a:bodyPr spcFirstLastPara="1" wrap="square" lIns="91425" tIns="91425" rIns="91425" bIns="91425" anchor="t" anchorCtr="0">
            <a:noAutofit/>
          </a:bodyPr>
          <a:lstStyle/>
          <a:p>
            <a:pPr>
              <a:lnSpc>
                <a:spcPct val="150000"/>
              </a:lnSpc>
            </a:pPr>
            <a:r>
              <a:rPr lang="en-GB" dirty="0"/>
              <a:t>To be verified the relation between the industries in production activities exports, was applied the function correlation of numeric values and plotted using the function of heatmap.</a:t>
            </a:r>
            <a:endParaRPr lang="en-PT" dirty="0"/>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12" name="Google Shape;112;p21"/>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Exploratory Data Analyses</a:t>
            </a:r>
            <a:endParaRPr sz="2300" b="1" dirty="0">
              <a:solidFill>
                <a:srgbClr val="2DC5FA"/>
              </a:solidFill>
              <a:latin typeface="Poppins"/>
              <a:ea typeface="Poppins"/>
              <a:cs typeface="Poppins"/>
              <a:sym typeface="Poppins"/>
            </a:endParaRPr>
          </a:p>
        </p:txBody>
      </p:sp>
      <p:pic>
        <p:nvPicPr>
          <p:cNvPr id="6" name="Picture 5">
            <a:extLst>
              <a:ext uri="{FF2B5EF4-FFF2-40B4-BE49-F238E27FC236}">
                <a16:creationId xmlns:a16="http://schemas.microsoft.com/office/drawing/2014/main" id="{FCAADE43-E4AF-9C52-FB4A-D77E1E7133EF}"/>
              </a:ext>
            </a:extLst>
          </p:cNvPr>
          <p:cNvPicPr>
            <a:picLocks noChangeAspect="1"/>
          </p:cNvPicPr>
          <p:nvPr/>
        </p:nvPicPr>
        <p:blipFill rotWithShape="1">
          <a:blip r:embed="rId4">
            <a:extLst>
              <a:ext uri="{28A0092B-C50C-407E-A947-70E740481C1C}">
                <a14:useLocalDpi xmlns:a14="http://schemas.microsoft.com/office/drawing/2010/main" val="0"/>
              </a:ext>
            </a:extLst>
          </a:blip>
          <a:srcRect l="7240" t="8203" r="15083" b="3522"/>
          <a:stretch/>
        </p:blipFill>
        <p:spPr bwMode="auto">
          <a:xfrm>
            <a:off x="3000600" y="922325"/>
            <a:ext cx="5761369" cy="3492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68963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2"/>
        <p:cNvGrpSpPr/>
        <p:nvPr/>
      </p:nvGrpSpPr>
      <p:grpSpPr>
        <a:xfrm>
          <a:off x="0" y="0"/>
          <a:ext cx="0" cy="0"/>
          <a:chOff x="0" y="0"/>
          <a:chExt cx="0" cy="0"/>
        </a:xfrm>
      </p:grpSpPr>
      <p:sp>
        <p:nvSpPr>
          <p:cNvPr id="123" name="Google Shape;123;p23"/>
          <p:cNvSpPr txBox="1"/>
          <p:nvPr/>
        </p:nvSpPr>
        <p:spPr>
          <a:xfrm>
            <a:off x="659325" y="3406622"/>
            <a:ext cx="8021999" cy="1078714"/>
          </a:xfrm>
          <a:prstGeom prst="rect">
            <a:avLst/>
          </a:prstGeom>
          <a:noFill/>
          <a:ln>
            <a:noFill/>
          </a:ln>
        </p:spPr>
        <p:txBody>
          <a:bodyPr spcFirstLastPara="1" wrap="square" lIns="91425" tIns="91425" rIns="91425" bIns="91425" anchor="t" anchorCtr="0">
            <a:noAutofit/>
          </a:bodyPr>
          <a:lstStyle/>
          <a:p>
            <a:pPr lvl="0" algn="just">
              <a:lnSpc>
                <a:spcPct val="150000"/>
              </a:lnSpc>
            </a:pPr>
            <a:r>
              <a:rPr lang="en-GB" dirty="0">
                <a:solidFill>
                  <a:schemeClr val="tx1"/>
                </a:solidFill>
                <a:latin typeface="+mn-lt"/>
                <a:cs typeface="Poppins"/>
              </a:rPr>
              <a:t>In order to store the data collected in a database, that can produce queries and retrieve information with relations our not, is necessary to choose the database that is more suitable for the project</a:t>
            </a:r>
            <a:r>
              <a:rPr lang="en-PT" dirty="0">
                <a:solidFill>
                  <a:schemeClr val="tx1"/>
                </a:solidFill>
                <a:latin typeface="+mn-lt"/>
                <a:cs typeface="Poppins"/>
              </a:rPr>
              <a:t> </a:t>
            </a:r>
          </a:p>
          <a:p>
            <a:pPr marL="285750" lvl="0" indent="-285750" algn="just">
              <a:buFont typeface="Arial" panose="020B0604020202020204" pitchFamily="34" charset="0"/>
              <a:buChar char="•"/>
            </a:pPr>
            <a:endParaRPr lang="en-PT" dirty="0">
              <a:solidFill>
                <a:srgbClr val="2DC5FA"/>
              </a:solidFill>
              <a:latin typeface="Poppins"/>
              <a:cs typeface="Poppins"/>
              <a:sym typeface="Poppins Medium"/>
            </a:endParaRPr>
          </a:p>
        </p:txBody>
      </p:sp>
      <p:sp>
        <p:nvSpPr>
          <p:cNvPr id="124" name="Google Shape;124;p23"/>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a:solidFill>
                  <a:srgbClr val="2DC5FA"/>
                </a:solidFill>
                <a:latin typeface="Poppins"/>
                <a:ea typeface="Poppins"/>
                <a:cs typeface="Poppins"/>
                <a:sym typeface="Poppins"/>
              </a:rPr>
              <a:t>Choose a data base</a:t>
            </a:r>
            <a:endParaRPr sz="2300" b="1">
              <a:solidFill>
                <a:srgbClr val="2DC5FA"/>
              </a:solidFill>
              <a:latin typeface="Poppins"/>
              <a:ea typeface="Poppins"/>
              <a:cs typeface="Poppins"/>
              <a:sym typeface="Poppins"/>
            </a:endParaRPr>
          </a:p>
        </p:txBody>
      </p:sp>
      <p:graphicFrame>
        <p:nvGraphicFramePr>
          <p:cNvPr id="7" name="Table 6">
            <a:extLst>
              <a:ext uri="{FF2B5EF4-FFF2-40B4-BE49-F238E27FC236}">
                <a16:creationId xmlns:a16="http://schemas.microsoft.com/office/drawing/2014/main" id="{BC5BC3A7-6575-54F3-00D5-D06500038DC6}"/>
              </a:ext>
            </a:extLst>
          </p:cNvPr>
          <p:cNvGraphicFramePr>
            <a:graphicFrameLocks noGrp="1"/>
          </p:cNvGraphicFramePr>
          <p:nvPr>
            <p:extLst>
              <p:ext uri="{D42A27DB-BD31-4B8C-83A1-F6EECF244321}">
                <p14:modId xmlns:p14="http://schemas.microsoft.com/office/powerpoint/2010/main" val="2980623741"/>
              </p:ext>
            </p:extLst>
          </p:nvPr>
        </p:nvGraphicFramePr>
        <p:xfrm>
          <a:off x="561000" y="922325"/>
          <a:ext cx="8119124" cy="2328875"/>
        </p:xfrm>
        <a:graphic>
          <a:graphicData uri="http://schemas.openxmlformats.org/drawingml/2006/table">
            <a:tbl>
              <a:tblPr firstRow="1" firstCol="1" bandRow="1">
                <a:tableStyleId>{69012ECD-51FC-41F1-AA8D-1B2483CD663E}</a:tableStyleId>
              </a:tblPr>
              <a:tblGrid>
                <a:gridCol w="4059562">
                  <a:extLst>
                    <a:ext uri="{9D8B030D-6E8A-4147-A177-3AD203B41FA5}">
                      <a16:colId xmlns:a16="http://schemas.microsoft.com/office/drawing/2014/main" val="2186681850"/>
                    </a:ext>
                  </a:extLst>
                </a:gridCol>
                <a:gridCol w="4059562">
                  <a:extLst>
                    <a:ext uri="{9D8B030D-6E8A-4147-A177-3AD203B41FA5}">
                      <a16:colId xmlns:a16="http://schemas.microsoft.com/office/drawing/2014/main" val="3740626930"/>
                    </a:ext>
                  </a:extLst>
                </a:gridCol>
              </a:tblGrid>
              <a:tr h="630416">
                <a:tc>
                  <a:txBody>
                    <a:bodyPr/>
                    <a:lstStyle/>
                    <a:p>
                      <a:pPr marR="0" algn="ctr" rtl="0">
                        <a:lnSpc>
                          <a:spcPct val="250000"/>
                        </a:lnSpc>
                        <a:spcBef>
                          <a:spcPts val="0"/>
                        </a:spcBef>
                        <a:spcAft>
                          <a:spcPts val="0"/>
                        </a:spcAft>
                        <a:buClr>
                          <a:srgbClr val="000000"/>
                        </a:buClr>
                        <a:buFont typeface="Arial"/>
                      </a:pPr>
                      <a:r>
                        <a:rPr lang="en-PT" sz="1400" b="1" i="0" u="none" strike="noStrike" cap="none" dirty="0">
                          <a:solidFill>
                            <a:schemeClr val="tx1"/>
                          </a:solidFill>
                          <a:latin typeface="+mn-lt"/>
                          <a:ea typeface="+mn-ea"/>
                          <a:cs typeface="Poppins"/>
                          <a:sym typeface="Arial"/>
                        </a:rPr>
                        <a:t>SQL – relation database</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R="0" algn="ctr" rtl="0">
                        <a:lnSpc>
                          <a:spcPct val="250000"/>
                        </a:lnSpc>
                        <a:spcBef>
                          <a:spcPts val="0"/>
                        </a:spcBef>
                        <a:spcAft>
                          <a:spcPts val="0"/>
                        </a:spcAft>
                        <a:buClr>
                          <a:srgbClr val="000000"/>
                        </a:buClr>
                        <a:buFont typeface="Arial"/>
                      </a:pPr>
                      <a:r>
                        <a:rPr lang="en-PT" sz="1400" b="1" i="0" u="none" strike="noStrike" cap="none" dirty="0">
                          <a:solidFill>
                            <a:schemeClr val="tx1"/>
                          </a:solidFill>
                          <a:latin typeface="+mn-lt"/>
                          <a:ea typeface="+mn-ea"/>
                          <a:cs typeface="Poppins"/>
                          <a:sym typeface="Arial"/>
                        </a:rPr>
                        <a:t>Non SQL – document oriented</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3220661758"/>
                  </a:ext>
                </a:extLst>
              </a:tr>
              <a:tr h="1698459">
                <a:tc>
                  <a:txBody>
                    <a:bodyPr/>
                    <a:lstStyle/>
                    <a:p>
                      <a:pPr marR="0" algn="just" rtl="0">
                        <a:lnSpc>
                          <a:spcPct val="150000"/>
                        </a:lnSpc>
                        <a:spcBef>
                          <a:spcPts val="0"/>
                        </a:spcBef>
                        <a:spcAft>
                          <a:spcPts val="0"/>
                        </a:spcAft>
                        <a:buClr>
                          <a:srgbClr val="000000"/>
                        </a:buClr>
                        <a:buFont typeface="Arial"/>
                      </a:pPr>
                      <a:r>
                        <a:rPr lang="en-GB" sz="1400" b="0" i="0" u="none" strike="noStrike" cap="none" dirty="0">
                          <a:solidFill>
                            <a:schemeClr val="tx1"/>
                          </a:solidFill>
                          <a:latin typeface="+mn-lt"/>
                          <a:ea typeface="+mn-ea"/>
                          <a:cs typeface="Poppins"/>
                          <a:sym typeface="Arial"/>
                        </a:rPr>
                        <a:t>The relational databases (SQL based), collects data in tables like csv files, each row in a table represents a record, production of queries that relates information in different tables</a:t>
                      </a:r>
                      <a:r>
                        <a:rPr lang="en-PT" sz="1400" b="0" i="0" u="none" strike="noStrike" cap="none" dirty="0">
                          <a:solidFill>
                            <a:schemeClr val="tx1"/>
                          </a:solidFill>
                          <a:latin typeface="+mn-lt"/>
                          <a:ea typeface="+mn-ea"/>
                          <a:cs typeface="Poppins"/>
                          <a:sym typeface="Arial"/>
                        </a:rPr>
                        <a:t>.</a:t>
                      </a:r>
                      <a:endParaRPr lang="en-GB" sz="1400" b="0" i="0" u="none" strike="noStrike" cap="none" dirty="0">
                        <a:solidFill>
                          <a:schemeClr val="tx1"/>
                        </a:solidFill>
                        <a:latin typeface="+mn-lt"/>
                        <a:ea typeface="+mn-ea"/>
                        <a:cs typeface="Poppins"/>
                        <a:sym typeface="Poppins Medium"/>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R="0" algn="just" rtl="0">
                        <a:lnSpc>
                          <a:spcPct val="150000"/>
                        </a:lnSpc>
                        <a:spcBef>
                          <a:spcPts val="0"/>
                        </a:spcBef>
                        <a:spcAft>
                          <a:spcPts val="0"/>
                        </a:spcAft>
                        <a:buClr>
                          <a:srgbClr val="000000"/>
                        </a:buClr>
                        <a:buFont typeface="Arial"/>
                      </a:pPr>
                      <a:r>
                        <a:rPr lang="en-GB" sz="1400" b="0" i="0" u="none" strike="noStrike" cap="none" dirty="0">
                          <a:solidFill>
                            <a:schemeClr val="tx1"/>
                          </a:solidFill>
                          <a:latin typeface="+mn-lt"/>
                          <a:ea typeface="+mn-ea"/>
                          <a:cs typeface="Poppins"/>
                          <a:sym typeface="Arial"/>
                        </a:rPr>
                        <a:t>The NoSQL databases there is no common structured schema for all records, most of the databases contain JSON records, and different records can include different fields.</a:t>
                      </a:r>
                      <a:endParaRPr lang="en-PT" sz="1400" b="0" i="0" u="none" strike="noStrike" cap="none" dirty="0">
                        <a:solidFill>
                          <a:schemeClr val="tx1"/>
                        </a:solidFill>
                        <a:latin typeface="+mn-lt"/>
                        <a:ea typeface="+mn-ea"/>
                        <a:cs typeface="Poppin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1138843"/>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8"/>
        <p:cNvGrpSpPr/>
        <p:nvPr/>
      </p:nvGrpSpPr>
      <p:grpSpPr>
        <a:xfrm>
          <a:off x="0" y="0"/>
          <a:ext cx="0" cy="0"/>
          <a:chOff x="0" y="0"/>
          <a:chExt cx="0" cy="0"/>
        </a:xfrm>
      </p:grpSpPr>
      <p:sp>
        <p:nvSpPr>
          <p:cNvPr id="129" name="Google Shape;129;p24"/>
          <p:cNvSpPr txBox="1"/>
          <p:nvPr/>
        </p:nvSpPr>
        <p:spPr>
          <a:xfrm>
            <a:off x="671250" y="922325"/>
            <a:ext cx="3900750" cy="3348900"/>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solidFill>
                  <a:schemeClr val="tx1"/>
                </a:solidFill>
                <a:latin typeface="+mn-lt"/>
                <a:cs typeface="Poppins"/>
              </a:rPr>
              <a:t>Considering the data collected and relations between industries that are of great value for analyses, it was chooses the relation data base in SQL. </a:t>
            </a:r>
          </a:p>
          <a:p>
            <a:pPr marL="285750" indent="-285750" algn="just">
              <a:lnSpc>
                <a:spcPct val="150000"/>
              </a:lnSpc>
              <a:buFont typeface="Arial" panose="020B0604020202020204" pitchFamily="34" charset="0"/>
              <a:buChar char="•"/>
            </a:pPr>
            <a:endParaRPr lang="en-GB" dirty="0">
              <a:solidFill>
                <a:schemeClr val="tx1"/>
              </a:solidFill>
              <a:latin typeface="+mn-lt"/>
              <a:cs typeface="Poppins"/>
            </a:endParaRPr>
          </a:p>
          <a:p>
            <a:pPr marL="285750" indent="-285750" algn="just">
              <a:lnSpc>
                <a:spcPct val="150000"/>
              </a:lnSpc>
              <a:buFont typeface="Arial" panose="020B0604020202020204" pitchFamily="34" charset="0"/>
              <a:buChar char="•"/>
            </a:pPr>
            <a:r>
              <a:rPr lang="en-GB" dirty="0">
                <a:solidFill>
                  <a:schemeClr val="tx1"/>
                </a:solidFill>
                <a:latin typeface="+mn-lt"/>
                <a:cs typeface="Poppins"/>
              </a:rPr>
              <a:t>For the use of relations database is necessary, before upload the data into SQL, create entity relationship model, with the different entities, and their relations, primary keys and foreign keys.</a:t>
            </a:r>
            <a:endParaRPr lang="en-PT" dirty="0">
              <a:solidFill>
                <a:schemeClr val="tx1"/>
              </a:solidFill>
              <a:latin typeface="+mn-lt"/>
              <a:cs typeface="Poppins"/>
            </a:endParaRPr>
          </a:p>
          <a:p>
            <a:pPr marL="285750" lvl="0" indent="-285750">
              <a:buFont typeface="Arial" panose="020B0604020202020204" pitchFamily="34" charset="0"/>
              <a:buChar char="•"/>
            </a:pPr>
            <a:endParaRPr lang="pt-PT" dirty="0">
              <a:solidFill>
                <a:srgbClr val="2DC5FA"/>
              </a:solidFill>
              <a:latin typeface="Poppins"/>
              <a:cs typeface="Poppins"/>
              <a:sym typeface="Poppins Medium"/>
            </a:endParaRPr>
          </a:p>
        </p:txBody>
      </p:sp>
      <p:sp>
        <p:nvSpPr>
          <p:cNvPr id="130" name="Google Shape;130;p24"/>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a:solidFill>
                  <a:srgbClr val="2DC5FA"/>
                </a:solidFill>
                <a:latin typeface="Poppins"/>
                <a:ea typeface="Poppins"/>
                <a:cs typeface="Poppins"/>
                <a:sym typeface="Poppins"/>
              </a:rPr>
              <a:t>ERD</a:t>
            </a:r>
            <a:endParaRPr sz="2300" b="1">
              <a:solidFill>
                <a:srgbClr val="2DC5FA"/>
              </a:solidFill>
              <a:latin typeface="Poppins"/>
              <a:ea typeface="Poppins"/>
              <a:cs typeface="Poppins"/>
              <a:sym typeface="Poppins"/>
            </a:endParaRPr>
          </a:p>
        </p:txBody>
      </p:sp>
      <p:pic>
        <p:nvPicPr>
          <p:cNvPr id="3" name="Picture 2">
            <a:extLst>
              <a:ext uri="{FF2B5EF4-FFF2-40B4-BE49-F238E27FC236}">
                <a16:creationId xmlns:a16="http://schemas.microsoft.com/office/drawing/2014/main" id="{7C60D4D6-2EE6-80AE-DA1F-7A30D7ADECC0}"/>
              </a:ext>
            </a:extLst>
          </p:cNvPr>
          <p:cNvPicPr>
            <a:picLocks noChangeAspect="1"/>
          </p:cNvPicPr>
          <p:nvPr/>
        </p:nvPicPr>
        <p:blipFill>
          <a:blip r:embed="rId4"/>
          <a:stretch>
            <a:fillRect/>
          </a:stretch>
        </p:blipFill>
        <p:spPr>
          <a:xfrm>
            <a:off x="4817068" y="450448"/>
            <a:ext cx="3655682" cy="382077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5"/>
          <p:cNvSpPr txBox="1"/>
          <p:nvPr/>
        </p:nvSpPr>
        <p:spPr>
          <a:xfrm>
            <a:off x="671250" y="857477"/>
            <a:ext cx="7911750" cy="978903"/>
          </a:xfrm>
          <a:prstGeom prst="rect">
            <a:avLst/>
          </a:prstGeom>
          <a:noFill/>
          <a:ln>
            <a:noFill/>
          </a:ln>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GB" dirty="0">
                <a:solidFill>
                  <a:schemeClr val="tx1"/>
                </a:solidFill>
                <a:latin typeface="+mn-lt"/>
                <a:cs typeface="Poppins"/>
              </a:rPr>
              <a:t>For the project considering the data collected and relations between industries that are of great value for analyses, it was chosen the relation data base in SQL. </a:t>
            </a:r>
          </a:p>
          <a:p>
            <a:pPr marL="285750" indent="-285750">
              <a:buFont typeface="Arial" panose="020B0604020202020204" pitchFamily="34" charset="0"/>
              <a:buChar char="•"/>
            </a:pPr>
            <a:endParaRPr lang="en-GB" sz="1800" dirty="0">
              <a:solidFill>
                <a:srgbClr val="2DC5FA"/>
              </a:solidFill>
              <a:latin typeface="Poppins"/>
              <a:cs typeface="Poppins"/>
            </a:endParaRPr>
          </a:p>
        </p:txBody>
      </p:sp>
      <p:sp>
        <p:nvSpPr>
          <p:cNvPr id="136" name="Google Shape;136;p25"/>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Database creation</a:t>
            </a:r>
            <a:endParaRPr sz="2300" b="1" dirty="0">
              <a:solidFill>
                <a:srgbClr val="2DC5FA"/>
              </a:solidFill>
              <a:latin typeface="Poppins"/>
              <a:ea typeface="Poppins"/>
              <a:cs typeface="Poppins"/>
              <a:sym typeface="Poppins"/>
            </a:endParaRPr>
          </a:p>
        </p:txBody>
      </p:sp>
      <p:sp>
        <p:nvSpPr>
          <p:cNvPr id="2" name="TextBox 1">
            <a:extLst>
              <a:ext uri="{FF2B5EF4-FFF2-40B4-BE49-F238E27FC236}">
                <a16:creationId xmlns:a16="http://schemas.microsoft.com/office/drawing/2014/main" id="{1A022FB4-7E35-A1E0-78F6-0962A8804039}"/>
              </a:ext>
            </a:extLst>
          </p:cNvPr>
          <p:cNvSpPr txBox="1"/>
          <p:nvPr/>
        </p:nvSpPr>
        <p:spPr>
          <a:xfrm>
            <a:off x="1149632" y="1487021"/>
            <a:ext cx="6844735" cy="6987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dirty="0">
                <a:solidFill>
                  <a:schemeClr val="tx1"/>
                </a:solidFill>
                <a:latin typeface="+mn-lt"/>
                <a:cs typeface="Poppins"/>
              </a:rPr>
              <a:t>Create the database</a:t>
            </a:r>
          </a:p>
          <a:p>
            <a:pPr marL="285750" indent="-285750">
              <a:lnSpc>
                <a:spcPct val="150000"/>
              </a:lnSpc>
              <a:buFont typeface="Arial" panose="020B0604020202020204" pitchFamily="34" charset="0"/>
              <a:buChar char="•"/>
            </a:pPr>
            <a:r>
              <a:rPr lang="en-GB" dirty="0">
                <a:solidFill>
                  <a:schemeClr val="tx1"/>
                </a:solidFill>
                <a:latin typeface="+mn-lt"/>
                <a:cs typeface="Poppins"/>
              </a:rPr>
              <a:t>Create tables with primary key and foreign key</a:t>
            </a:r>
          </a:p>
        </p:txBody>
      </p:sp>
      <p:pic>
        <p:nvPicPr>
          <p:cNvPr id="6" name="Picture 5">
            <a:extLst>
              <a:ext uri="{FF2B5EF4-FFF2-40B4-BE49-F238E27FC236}">
                <a16:creationId xmlns:a16="http://schemas.microsoft.com/office/drawing/2014/main" id="{EC14F647-CF91-0D17-27B2-FB3D246BA30A}"/>
              </a:ext>
            </a:extLst>
          </p:cNvPr>
          <p:cNvPicPr>
            <a:picLocks noChangeAspect="1"/>
          </p:cNvPicPr>
          <p:nvPr/>
        </p:nvPicPr>
        <p:blipFill>
          <a:blip r:embed="rId4"/>
          <a:stretch>
            <a:fillRect/>
          </a:stretch>
        </p:blipFill>
        <p:spPr>
          <a:xfrm>
            <a:off x="2621625" y="2265632"/>
            <a:ext cx="4011000" cy="221238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6" name="Google Shape;136;p25"/>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lvl="0">
              <a:spcAft>
                <a:spcPts val="1600"/>
              </a:spcAft>
            </a:pPr>
            <a:r>
              <a:rPr lang="en" sz="2300" b="1" dirty="0">
                <a:solidFill>
                  <a:srgbClr val="2DC5FA"/>
                </a:solidFill>
                <a:latin typeface="Poppins"/>
                <a:ea typeface="Poppins"/>
                <a:cs typeface="Poppins"/>
                <a:sym typeface="Poppins"/>
              </a:rPr>
              <a:t>Database </a:t>
            </a:r>
            <a:r>
              <a:rPr lang="en-GB" sz="2300" b="1" dirty="0">
                <a:solidFill>
                  <a:srgbClr val="2DC5FA"/>
                </a:solidFill>
                <a:latin typeface="Poppins"/>
                <a:cs typeface="Poppins"/>
              </a:rPr>
              <a:t>insertion</a:t>
            </a:r>
            <a:endParaRPr sz="2300" b="1" dirty="0">
              <a:solidFill>
                <a:srgbClr val="2DC5FA"/>
              </a:solidFill>
              <a:latin typeface="Poppins"/>
              <a:cs typeface="Poppins"/>
              <a:sym typeface="Poppins"/>
            </a:endParaRPr>
          </a:p>
        </p:txBody>
      </p:sp>
      <p:sp>
        <p:nvSpPr>
          <p:cNvPr id="6" name="TextBox 5">
            <a:extLst>
              <a:ext uri="{FF2B5EF4-FFF2-40B4-BE49-F238E27FC236}">
                <a16:creationId xmlns:a16="http://schemas.microsoft.com/office/drawing/2014/main" id="{F9724E4E-F599-A10E-B4D0-8E9392506879}"/>
              </a:ext>
            </a:extLst>
          </p:cNvPr>
          <p:cNvSpPr txBox="1"/>
          <p:nvPr/>
        </p:nvSpPr>
        <p:spPr>
          <a:xfrm>
            <a:off x="561000" y="922325"/>
            <a:ext cx="6844735" cy="63094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dirty="0">
                <a:solidFill>
                  <a:schemeClr val="tx1"/>
                </a:solidFill>
                <a:latin typeface="+mn-lt"/>
                <a:cs typeface="Poppins"/>
              </a:rPr>
              <a:t>Import the clean data from csv files to each table</a:t>
            </a:r>
          </a:p>
          <a:p>
            <a:endParaRPr lang="en-PT" dirty="0"/>
          </a:p>
        </p:txBody>
      </p:sp>
      <p:pic>
        <p:nvPicPr>
          <p:cNvPr id="5" name="Picture 4">
            <a:extLst>
              <a:ext uri="{FF2B5EF4-FFF2-40B4-BE49-F238E27FC236}">
                <a16:creationId xmlns:a16="http://schemas.microsoft.com/office/drawing/2014/main" id="{7FAA1048-E52C-47B8-F9D5-AAF8A19208F4}"/>
              </a:ext>
            </a:extLst>
          </p:cNvPr>
          <p:cNvPicPr>
            <a:picLocks noChangeAspect="1"/>
          </p:cNvPicPr>
          <p:nvPr/>
        </p:nvPicPr>
        <p:blipFill>
          <a:blip r:embed="rId4"/>
          <a:stretch>
            <a:fillRect/>
          </a:stretch>
        </p:blipFill>
        <p:spPr>
          <a:xfrm>
            <a:off x="2469021" y="1416425"/>
            <a:ext cx="4205958" cy="3153145"/>
          </a:xfrm>
          <a:prstGeom prst="rect">
            <a:avLst/>
          </a:prstGeom>
        </p:spPr>
      </p:pic>
    </p:spTree>
    <p:extLst>
      <p:ext uri="{BB962C8B-B14F-4D97-AF65-F5344CB8AC3E}">
        <p14:creationId xmlns:p14="http://schemas.microsoft.com/office/powerpoint/2010/main" val="32350622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5"/>
          <p:cNvSpPr txBox="1"/>
          <p:nvPr/>
        </p:nvSpPr>
        <p:spPr>
          <a:xfrm>
            <a:off x="671250" y="1025008"/>
            <a:ext cx="7911750" cy="607850"/>
          </a:xfrm>
          <a:prstGeom prst="rect">
            <a:avLst/>
          </a:prstGeom>
          <a:noFill/>
          <a:ln>
            <a:noFill/>
          </a:ln>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GB" dirty="0">
                <a:solidFill>
                  <a:schemeClr val="tx1"/>
                </a:solidFill>
                <a:cs typeface="Poppins"/>
              </a:rPr>
              <a:t>Perform queries, to obtain relations between industries in the subjects</a:t>
            </a:r>
          </a:p>
          <a:p>
            <a:endParaRPr lang="en-GB" sz="1800" dirty="0">
              <a:solidFill>
                <a:srgbClr val="2DC5FA"/>
              </a:solidFill>
              <a:latin typeface="Poppins"/>
              <a:cs typeface="Poppins"/>
            </a:endParaRPr>
          </a:p>
        </p:txBody>
      </p:sp>
      <p:sp>
        <p:nvSpPr>
          <p:cNvPr id="136" name="Google Shape;136;p25"/>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Database queries</a:t>
            </a:r>
            <a:endParaRPr sz="2300" b="1" dirty="0">
              <a:solidFill>
                <a:srgbClr val="2DC5FA"/>
              </a:solidFill>
              <a:latin typeface="Poppins"/>
              <a:ea typeface="Poppins"/>
              <a:cs typeface="Poppins"/>
              <a:sym typeface="Poppins"/>
            </a:endParaRPr>
          </a:p>
        </p:txBody>
      </p:sp>
      <p:sp>
        <p:nvSpPr>
          <p:cNvPr id="3" name="TextBox 2">
            <a:extLst>
              <a:ext uri="{FF2B5EF4-FFF2-40B4-BE49-F238E27FC236}">
                <a16:creationId xmlns:a16="http://schemas.microsoft.com/office/drawing/2014/main" id="{B4B7566B-19FE-0846-3B15-A143DC6064DE}"/>
              </a:ext>
            </a:extLst>
          </p:cNvPr>
          <p:cNvSpPr txBox="1"/>
          <p:nvPr/>
        </p:nvSpPr>
        <p:spPr>
          <a:xfrm>
            <a:off x="1126285" y="1665516"/>
            <a:ext cx="7456715" cy="224676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PT" dirty="0"/>
              <a:t>Query 1 - </a:t>
            </a:r>
            <a:r>
              <a:rPr lang="en-GB" dirty="0"/>
              <a:t>Production value comparison for import and export for the year 2019, for the industry with more value of export and industries with more value of import</a:t>
            </a:r>
            <a:r>
              <a:rPr lang="en-PT" dirty="0"/>
              <a:t> ;</a:t>
            </a:r>
          </a:p>
          <a:p>
            <a:pPr marL="285750" indent="-285750">
              <a:lnSpc>
                <a:spcPct val="150000"/>
              </a:lnSpc>
              <a:buFont typeface="Arial" panose="020B0604020202020204" pitchFamily="34" charset="0"/>
              <a:buChar char="•"/>
            </a:pPr>
            <a:r>
              <a:rPr lang="en-PT" dirty="0"/>
              <a:t>Query 2 - </a:t>
            </a:r>
            <a:r>
              <a:rPr lang="en-GB" dirty="0"/>
              <a:t>Production value comparison for import and export for the year 2019</a:t>
            </a:r>
            <a:r>
              <a:rPr lang="en-PT" dirty="0"/>
              <a:t>;</a:t>
            </a:r>
          </a:p>
          <a:p>
            <a:pPr marL="285750" indent="-285750">
              <a:lnSpc>
                <a:spcPct val="150000"/>
              </a:lnSpc>
              <a:buFont typeface="Arial" panose="020B0604020202020204" pitchFamily="34" charset="0"/>
              <a:buChar char="•"/>
            </a:pPr>
            <a:r>
              <a:rPr lang="en-PT" dirty="0"/>
              <a:t>Query 3 - </a:t>
            </a:r>
            <a:r>
              <a:rPr lang="en-GB" dirty="0"/>
              <a:t>Internationalization ratio comparison for import and export for the year 2019</a:t>
            </a:r>
            <a:r>
              <a:rPr lang="en-PT" dirty="0"/>
              <a:t>;</a:t>
            </a:r>
          </a:p>
          <a:p>
            <a:pPr marL="285750" indent="-285750">
              <a:lnSpc>
                <a:spcPct val="150000"/>
              </a:lnSpc>
              <a:buFont typeface="Arial" panose="020B0604020202020204" pitchFamily="34" charset="0"/>
              <a:buChar char="•"/>
            </a:pPr>
            <a:r>
              <a:rPr lang="en-PT" dirty="0"/>
              <a:t>Query 4 - </a:t>
            </a:r>
            <a:r>
              <a:rPr lang="en-GB" dirty="0"/>
              <a:t>Efficiency ratio comparison for investment and production for the year 2019</a:t>
            </a:r>
            <a:r>
              <a:rPr lang="en-PT" dirty="0"/>
              <a:t>;</a:t>
            </a:r>
          </a:p>
          <a:p>
            <a:pPr marL="285750" indent="-285750">
              <a:lnSpc>
                <a:spcPct val="150000"/>
              </a:lnSpc>
              <a:buFont typeface="Arial" panose="020B0604020202020204" pitchFamily="34" charset="0"/>
              <a:buChar char="•"/>
            </a:pPr>
            <a:r>
              <a:rPr lang="en-PT" dirty="0"/>
              <a:t>Query 5 - </a:t>
            </a:r>
            <a:r>
              <a:rPr lang="en-GB" dirty="0"/>
              <a:t>Total of production export and production import for last 5 years all years;</a:t>
            </a:r>
            <a:endParaRPr lang="en-PT" dirty="0"/>
          </a:p>
          <a:p>
            <a:endParaRPr lang="en-PT" dirty="0"/>
          </a:p>
        </p:txBody>
      </p:sp>
    </p:spTree>
    <p:extLst>
      <p:ext uri="{BB962C8B-B14F-4D97-AF65-F5344CB8AC3E}">
        <p14:creationId xmlns:p14="http://schemas.microsoft.com/office/powerpoint/2010/main" val="24435282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6" name="Google Shape;136;p25"/>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Database queries</a:t>
            </a:r>
            <a:endParaRPr sz="2300" b="1" dirty="0">
              <a:solidFill>
                <a:srgbClr val="2DC5FA"/>
              </a:solidFill>
              <a:latin typeface="Poppins"/>
              <a:ea typeface="Poppins"/>
              <a:cs typeface="Poppins"/>
              <a:sym typeface="Poppins"/>
            </a:endParaRPr>
          </a:p>
        </p:txBody>
      </p:sp>
      <p:pic>
        <p:nvPicPr>
          <p:cNvPr id="4" name="Picture 3">
            <a:extLst>
              <a:ext uri="{FF2B5EF4-FFF2-40B4-BE49-F238E27FC236}">
                <a16:creationId xmlns:a16="http://schemas.microsoft.com/office/drawing/2014/main" id="{14E225FA-0E8B-1781-28C8-CCC8397C8F11}"/>
              </a:ext>
            </a:extLst>
          </p:cNvPr>
          <p:cNvPicPr>
            <a:picLocks noChangeAspect="1"/>
          </p:cNvPicPr>
          <p:nvPr/>
        </p:nvPicPr>
        <p:blipFill>
          <a:blip r:embed="rId4"/>
          <a:stretch>
            <a:fillRect/>
          </a:stretch>
        </p:blipFill>
        <p:spPr>
          <a:xfrm>
            <a:off x="991960" y="978643"/>
            <a:ext cx="7160079" cy="3736632"/>
          </a:xfrm>
          <a:prstGeom prst="rect">
            <a:avLst/>
          </a:prstGeom>
        </p:spPr>
      </p:pic>
    </p:spTree>
    <p:extLst>
      <p:ext uri="{BB962C8B-B14F-4D97-AF65-F5344CB8AC3E}">
        <p14:creationId xmlns:p14="http://schemas.microsoft.com/office/powerpoint/2010/main" val="8011430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0"/>
        <p:cNvGrpSpPr/>
        <p:nvPr/>
      </p:nvGrpSpPr>
      <p:grpSpPr>
        <a:xfrm>
          <a:off x="0" y="0"/>
          <a:ext cx="0" cy="0"/>
          <a:chOff x="0" y="0"/>
          <a:chExt cx="0" cy="0"/>
        </a:xfrm>
      </p:grpSpPr>
      <p:sp>
        <p:nvSpPr>
          <p:cNvPr id="141" name="Google Shape;141;p26"/>
          <p:cNvSpPr txBox="1"/>
          <p:nvPr/>
        </p:nvSpPr>
        <p:spPr>
          <a:xfrm>
            <a:off x="443620" y="748514"/>
            <a:ext cx="8029130" cy="794716"/>
          </a:xfrm>
          <a:prstGeom prst="rect">
            <a:avLst/>
          </a:prstGeom>
          <a:noFill/>
          <a:ln>
            <a:noFill/>
          </a:ln>
        </p:spPr>
        <p:txBody>
          <a:bodyPr spcFirstLastPara="1" wrap="square" lIns="91425" tIns="91425" rIns="91425" bIns="91425" anchor="t" anchorCtr="0">
            <a:noAutofit/>
          </a:bodyPr>
          <a:lstStyle/>
          <a:p>
            <a:pPr marL="342900" indent="-342900">
              <a:lnSpc>
                <a:spcPct val="150000"/>
              </a:lnSpc>
              <a:buFont typeface="Arial" panose="020B0604020202020204" pitchFamily="34" charset="0"/>
              <a:buChar char="•"/>
            </a:pPr>
            <a:r>
              <a:rPr lang="en-GB" dirty="0">
                <a:solidFill>
                  <a:schemeClr val="tx1"/>
                </a:solidFill>
                <a:latin typeface="+mn-lt"/>
                <a:cs typeface="Poppins"/>
              </a:rPr>
              <a:t>The process of collection data, cleaning data, visualization data, creation of database and retrieving queries from all the data inputted:</a:t>
            </a:r>
          </a:p>
          <a:p>
            <a:pPr>
              <a:lnSpc>
                <a:spcPct val="150000"/>
              </a:lnSpc>
            </a:pPr>
            <a:endParaRPr lang="en-GB" dirty="0">
              <a:solidFill>
                <a:schemeClr val="tx1"/>
              </a:solidFill>
              <a:latin typeface="+mn-lt"/>
              <a:cs typeface="Poppins"/>
            </a:endParaRPr>
          </a:p>
        </p:txBody>
      </p:sp>
      <p:sp>
        <p:nvSpPr>
          <p:cNvPr id="142" name="Google Shape;142;p26"/>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Conclusions</a:t>
            </a:r>
            <a:endParaRPr sz="2300" b="1" dirty="0">
              <a:solidFill>
                <a:srgbClr val="2DC5FA"/>
              </a:solidFill>
              <a:latin typeface="Poppins"/>
              <a:ea typeface="Poppins"/>
              <a:cs typeface="Poppins"/>
              <a:sym typeface="Poppins"/>
            </a:endParaRPr>
          </a:p>
        </p:txBody>
      </p:sp>
      <p:sp>
        <p:nvSpPr>
          <p:cNvPr id="2" name="TextBox 1">
            <a:extLst>
              <a:ext uri="{FF2B5EF4-FFF2-40B4-BE49-F238E27FC236}">
                <a16:creationId xmlns:a16="http://schemas.microsoft.com/office/drawing/2014/main" id="{ECCAD523-E560-8F3B-91FD-92258C44B642}"/>
              </a:ext>
            </a:extLst>
          </p:cNvPr>
          <p:cNvSpPr txBox="1"/>
          <p:nvPr/>
        </p:nvSpPr>
        <p:spPr>
          <a:xfrm>
            <a:off x="671250" y="1497146"/>
            <a:ext cx="8029130" cy="3539430"/>
          </a:xfrm>
          <a:prstGeom prst="rect">
            <a:avLst/>
          </a:prstGeom>
          <a:noFill/>
        </p:spPr>
        <p:txBody>
          <a:bodyPr wrap="square" rtlCol="0">
            <a:spAutoFit/>
          </a:bodyPr>
          <a:lstStyle/>
          <a:p>
            <a:pPr marL="285750" lvl="3" indent="-285750" algn="just">
              <a:lnSpc>
                <a:spcPct val="150000"/>
              </a:lnSpc>
              <a:buFont typeface="Arial" panose="020B0604020202020204" pitchFamily="34" charset="0"/>
              <a:buChar char="•"/>
            </a:pPr>
            <a:r>
              <a:rPr lang="en-GB" dirty="0">
                <a:solidFill>
                  <a:schemeClr val="tx1"/>
                </a:solidFill>
                <a:cs typeface="Poppins"/>
              </a:rPr>
              <a:t>It is the principal base for analysed the data of the study object, giving information, that have to be contextualized with reality and whit the requirements of the project.</a:t>
            </a:r>
          </a:p>
          <a:p>
            <a:pPr lvl="3" algn="just">
              <a:lnSpc>
                <a:spcPct val="150000"/>
              </a:lnSpc>
            </a:pPr>
            <a:endParaRPr lang="en-GB" dirty="0">
              <a:solidFill>
                <a:schemeClr val="tx1"/>
              </a:solidFill>
              <a:cs typeface="Poppins"/>
            </a:endParaRPr>
          </a:p>
          <a:p>
            <a:pPr marL="285750" lvl="3" indent="-285750" algn="just">
              <a:lnSpc>
                <a:spcPct val="150000"/>
              </a:lnSpc>
              <a:buFont typeface="Arial" panose="020B0604020202020204" pitchFamily="34" charset="0"/>
              <a:buChar char="•"/>
            </a:pPr>
            <a:r>
              <a:rPr lang="en-GB" dirty="0">
                <a:solidFill>
                  <a:schemeClr val="tx1"/>
                </a:solidFill>
                <a:cs typeface="Poppins"/>
              </a:rPr>
              <a:t>This process is a loop, that for each iteration, some conclusions can be made and a new perspective can be observed, and verify that new clean as to be performed.</a:t>
            </a:r>
          </a:p>
          <a:p>
            <a:pPr lvl="3" algn="just">
              <a:lnSpc>
                <a:spcPct val="150000"/>
              </a:lnSpc>
            </a:pPr>
            <a:endParaRPr lang="en-GB" dirty="0">
              <a:solidFill>
                <a:schemeClr val="tx1"/>
              </a:solidFill>
              <a:cs typeface="Poppins"/>
            </a:endParaRPr>
          </a:p>
          <a:p>
            <a:pPr marL="285750" lvl="3" indent="-285750" algn="just">
              <a:lnSpc>
                <a:spcPct val="150000"/>
              </a:lnSpc>
              <a:buFont typeface="Arial" panose="020B0604020202020204" pitchFamily="34" charset="0"/>
              <a:buChar char="•"/>
            </a:pPr>
            <a:r>
              <a:rPr lang="en-GB" dirty="0">
                <a:solidFill>
                  <a:schemeClr val="tx1"/>
                </a:solidFill>
                <a:cs typeface="Poppins"/>
              </a:rPr>
              <a:t>With clean data, we have the information to perform data analyse. By defining a database to store the data, where can be made de queries of the relations between the different factors of the economy and industries, to retrieved conclusion of economic development indicators of Portugal</a:t>
            </a:r>
          </a:p>
          <a:p>
            <a:endParaRPr lang="en-PT"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6"/>
        <p:cNvGrpSpPr/>
        <p:nvPr/>
      </p:nvGrpSpPr>
      <p:grpSpPr>
        <a:xfrm>
          <a:off x="0" y="0"/>
          <a:ext cx="0" cy="0"/>
          <a:chOff x="0" y="0"/>
          <a:chExt cx="0" cy="0"/>
        </a:xfrm>
      </p:grpSpPr>
      <p:sp>
        <p:nvSpPr>
          <p:cNvPr id="147" name="Google Shape;147;p27"/>
          <p:cNvSpPr txBox="1"/>
          <p:nvPr/>
        </p:nvSpPr>
        <p:spPr>
          <a:xfrm>
            <a:off x="671249" y="922325"/>
            <a:ext cx="5123375" cy="105031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1200">
              <a:solidFill>
                <a:srgbClr val="434343"/>
              </a:solidFill>
              <a:latin typeface="Poppins Medium"/>
              <a:ea typeface="Poppins Medium"/>
              <a:cs typeface="Poppins Medium"/>
              <a:sym typeface="Poppins Medium"/>
            </a:endParaRPr>
          </a:p>
        </p:txBody>
      </p:sp>
      <p:sp>
        <p:nvSpPr>
          <p:cNvPr id="148" name="Google Shape;148;p27"/>
          <p:cNvSpPr txBox="1"/>
          <p:nvPr/>
        </p:nvSpPr>
        <p:spPr>
          <a:xfrm>
            <a:off x="560999" y="900813"/>
            <a:ext cx="5984655"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Economic Activities - Portugal</a:t>
            </a:r>
            <a:endParaRPr sz="2300" b="1" dirty="0">
              <a:solidFill>
                <a:srgbClr val="2DC5FA"/>
              </a:solidFill>
              <a:latin typeface="Poppins"/>
              <a:ea typeface="Poppins"/>
              <a:cs typeface="Poppins"/>
              <a:sym typeface="Poppins"/>
            </a:endParaRPr>
          </a:p>
        </p:txBody>
      </p:sp>
      <p:sp>
        <p:nvSpPr>
          <p:cNvPr id="149" name="Google Shape;149;p27"/>
          <p:cNvSpPr txBox="1"/>
          <p:nvPr/>
        </p:nvSpPr>
        <p:spPr>
          <a:xfrm>
            <a:off x="628026" y="1583550"/>
            <a:ext cx="29253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600" b="1" dirty="0">
                <a:solidFill>
                  <a:srgbClr val="2DC5FA"/>
                </a:solidFill>
                <a:latin typeface="Poppins"/>
                <a:ea typeface="Poppins"/>
                <a:cs typeface="Poppins"/>
                <a:sym typeface="Poppins"/>
              </a:rPr>
              <a:t>Edgar Tomé</a:t>
            </a:r>
            <a:endParaRPr sz="1600" b="1" dirty="0">
              <a:solidFill>
                <a:srgbClr val="2DC5FA"/>
              </a:solidFill>
              <a:latin typeface="Poppins"/>
              <a:ea typeface="Poppins"/>
              <a:cs typeface="Poppins"/>
              <a:sym typeface="Poppins"/>
            </a:endParaRPr>
          </a:p>
        </p:txBody>
      </p:sp>
      <p:sp>
        <p:nvSpPr>
          <p:cNvPr id="150" name="Google Shape;150;p27"/>
          <p:cNvSpPr txBox="1"/>
          <p:nvPr/>
        </p:nvSpPr>
        <p:spPr>
          <a:xfrm>
            <a:off x="2917966" y="2324700"/>
            <a:ext cx="3308068"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3600" b="1" dirty="0">
                <a:solidFill>
                  <a:srgbClr val="2DC5FA"/>
                </a:solidFill>
                <a:latin typeface="Poppins"/>
                <a:ea typeface="Poppins"/>
                <a:cs typeface="Poppins"/>
                <a:sym typeface="Poppins"/>
              </a:rPr>
              <a:t>Questions?</a:t>
            </a:r>
            <a:endParaRPr sz="3600" b="1" dirty="0">
              <a:solidFill>
                <a:srgbClr val="2DC5FA"/>
              </a:solidFill>
              <a:latin typeface="Poppins"/>
              <a:ea typeface="Poppins"/>
              <a:cs typeface="Poppins"/>
              <a:sym typeface="Poppins"/>
            </a:endParaRPr>
          </a:p>
        </p:txBody>
      </p:sp>
      <p:sp>
        <p:nvSpPr>
          <p:cNvPr id="6" name="Google Shape;150;p27">
            <a:extLst>
              <a:ext uri="{FF2B5EF4-FFF2-40B4-BE49-F238E27FC236}">
                <a16:creationId xmlns:a16="http://schemas.microsoft.com/office/drawing/2014/main" id="{F5D557C9-FFAC-6E2D-020E-C14D2FB390D8}"/>
              </a:ext>
            </a:extLst>
          </p:cNvPr>
          <p:cNvSpPr txBox="1"/>
          <p:nvPr/>
        </p:nvSpPr>
        <p:spPr>
          <a:xfrm>
            <a:off x="7100459" y="3914147"/>
            <a:ext cx="1314174"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Merci</a:t>
            </a:r>
            <a:endParaRPr sz="2300" b="1" dirty="0">
              <a:solidFill>
                <a:srgbClr val="2DC5FA"/>
              </a:solidFill>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6"/>
        <p:cNvGrpSpPr/>
        <p:nvPr/>
      </p:nvGrpSpPr>
      <p:grpSpPr>
        <a:xfrm>
          <a:off x="0" y="0"/>
          <a:ext cx="0" cy="0"/>
          <a:chOff x="0" y="0"/>
          <a:chExt cx="0" cy="0"/>
        </a:xfrm>
      </p:grpSpPr>
      <p:pic>
        <p:nvPicPr>
          <p:cNvPr id="97" name="Google Shape;97;p19"/>
          <p:cNvPicPr preferRelativeResize="0"/>
          <p:nvPr/>
        </p:nvPicPr>
        <p:blipFill>
          <a:blip r:embed="rId4">
            <a:alphaModFix/>
          </a:blip>
          <a:stretch>
            <a:fillRect/>
          </a:stretch>
        </p:blipFill>
        <p:spPr>
          <a:xfrm>
            <a:off x="5835900" y="327523"/>
            <a:ext cx="2984602" cy="4476928"/>
          </a:xfrm>
          <a:prstGeom prst="rect">
            <a:avLst/>
          </a:prstGeom>
          <a:noFill/>
          <a:ln>
            <a:noFill/>
          </a:ln>
        </p:spPr>
      </p:pic>
      <p:sp>
        <p:nvSpPr>
          <p:cNvPr id="98" name="Google Shape;98;p19"/>
          <p:cNvSpPr txBox="1"/>
          <p:nvPr/>
        </p:nvSpPr>
        <p:spPr>
          <a:xfrm>
            <a:off x="561000" y="922325"/>
            <a:ext cx="4987166" cy="35229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dirty="0">
                <a:solidFill>
                  <a:srgbClr val="434343"/>
                </a:solidFill>
                <a:latin typeface="Poppins"/>
                <a:ea typeface="Poppins"/>
                <a:cs typeface="Poppins"/>
                <a:sym typeface="Poppins"/>
              </a:rPr>
              <a:t>Domain</a:t>
            </a:r>
          </a:p>
          <a:p>
            <a:pPr marL="0" lvl="0" indent="0" algn="l" rtl="0">
              <a:spcBef>
                <a:spcPts val="0"/>
              </a:spcBef>
              <a:spcAft>
                <a:spcPts val="0"/>
              </a:spcAft>
              <a:buNone/>
            </a:pPr>
            <a:endParaRPr lang="en" sz="1200" b="1" dirty="0">
              <a:solidFill>
                <a:srgbClr val="434343"/>
              </a:solidFill>
              <a:latin typeface="Poppins"/>
              <a:ea typeface="Poppins"/>
              <a:cs typeface="Poppins"/>
              <a:sym typeface="Poppins"/>
            </a:endParaRPr>
          </a:p>
          <a:p>
            <a:pPr lvl="1" algn="just">
              <a:lnSpc>
                <a:spcPct val="150000"/>
              </a:lnSpc>
            </a:pPr>
            <a:r>
              <a:rPr lang="en-GB" sz="1200" dirty="0"/>
              <a:t>Economic development indicators of Portugal</a:t>
            </a:r>
            <a:endParaRPr lang="en-PT" sz="1200" dirty="0"/>
          </a:p>
          <a:p>
            <a:pPr marL="0" lvl="0" indent="0" algn="l" rtl="0">
              <a:spcBef>
                <a:spcPts val="0"/>
              </a:spcBef>
              <a:spcAft>
                <a:spcPts val="0"/>
              </a:spcAft>
              <a:buNone/>
            </a:pPr>
            <a:endParaRPr lang="en" sz="1200" b="1" dirty="0">
              <a:solidFill>
                <a:srgbClr val="434343"/>
              </a:solidFill>
              <a:latin typeface="Poppins"/>
              <a:ea typeface="Poppins"/>
              <a:cs typeface="Poppins"/>
              <a:sym typeface="Poppins"/>
            </a:endParaRPr>
          </a:p>
          <a:p>
            <a:pPr marL="0" lvl="0" indent="0" algn="l" rtl="0">
              <a:spcBef>
                <a:spcPts val="0"/>
              </a:spcBef>
              <a:spcAft>
                <a:spcPts val="0"/>
              </a:spcAft>
              <a:buNone/>
            </a:pPr>
            <a:endParaRPr lang="en" sz="1200" b="1" dirty="0">
              <a:solidFill>
                <a:srgbClr val="434343"/>
              </a:solidFill>
              <a:latin typeface="Poppins"/>
              <a:ea typeface="Poppins"/>
              <a:cs typeface="Poppins"/>
              <a:sym typeface="Poppins"/>
            </a:endParaRPr>
          </a:p>
          <a:p>
            <a:pPr marL="0" lvl="0" indent="0" algn="l" rtl="0">
              <a:spcBef>
                <a:spcPts val="0"/>
              </a:spcBef>
              <a:spcAft>
                <a:spcPts val="0"/>
              </a:spcAft>
              <a:buNone/>
            </a:pPr>
            <a:endParaRPr lang="en" sz="1200" b="1" dirty="0">
              <a:solidFill>
                <a:srgbClr val="434343"/>
              </a:solidFill>
              <a:latin typeface="Poppins"/>
              <a:ea typeface="Poppins"/>
              <a:cs typeface="Poppins"/>
              <a:sym typeface="Poppins"/>
            </a:endParaRPr>
          </a:p>
          <a:p>
            <a:pPr marL="0" lvl="0" indent="0" algn="l" rtl="0">
              <a:spcBef>
                <a:spcPts val="0"/>
              </a:spcBef>
              <a:spcAft>
                <a:spcPts val="0"/>
              </a:spcAft>
              <a:buNone/>
            </a:pPr>
            <a:r>
              <a:rPr lang="en" sz="1200" b="1" dirty="0">
                <a:solidFill>
                  <a:srgbClr val="434343"/>
                </a:solidFill>
                <a:latin typeface="Poppins"/>
                <a:ea typeface="Poppins"/>
                <a:cs typeface="Poppins"/>
                <a:sym typeface="Poppins"/>
              </a:rPr>
              <a:t>Problem</a:t>
            </a:r>
          </a:p>
          <a:p>
            <a:pPr marL="0" lvl="0" indent="0" algn="l" rtl="0">
              <a:spcBef>
                <a:spcPts val="0"/>
              </a:spcBef>
              <a:spcAft>
                <a:spcPts val="0"/>
              </a:spcAft>
              <a:buNone/>
            </a:pPr>
            <a:endParaRPr lang="en" sz="1200" b="1" dirty="0">
              <a:solidFill>
                <a:srgbClr val="434343"/>
              </a:solidFill>
              <a:latin typeface="Poppins"/>
              <a:ea typeface="Poppins"/>
              <a:cs typeface="Poppins"/>
              <a:sym typeface="Poppins"/>
            </a:endParaRPr>
          </a:p>
          <a:p>
            <a:pPr lvl="1">
              <a:lnSpc>
                <a:spcPct val="150000"/>
              </a:lnSpc>
            </a:pPr>
            <a:r>
              <a:rPr lang="en-GB" sz="1200" dirty="0"/>
              <a:t>Compare the difference of production activities, efficiency and return for all industries, and verify witch is more important for the economy in Portugal, and how is the balance od export/import and is importance for the growth of economy.</a:t>
            </a:r>
            <a:endParaRPr dirty="0">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99" name="Google Shape;99;p19"/>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Business case</a:t>
            </a:r>
            <a:endParaRPr sz="2300" b="1" dirty="0">
              <a:solidFill>
                <a:srgbClr val="2DC5FA"/>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sp>
        <p:nvSpPr>
          <p:cNvPr id="104" name="Google Shape;104;p20"/>
          <p:cNvSpPr txBox="1"/>
          <p:nvPr/>
        </p:nvSpPr>
        <p:spPr>
          <a:xfrm>
            <a:off x="515867" y="1008136"/>
            <a:ext cx="8112266" cy="3271606"/>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t>Select a source that was able to provide information and reliable data, for the different factors of the economy in Portugal.</a:t>
            </a:r>
          </a:p>
          <a:p>
            <a:pPr marL="285750" indent="-285750" algn="just">
              <a:lnSpc>
                <a:spcPct val="150000"/>
              </a:lnSpc>
              <a:buFont typeface="Arial" panose="020B0604020202020204" pitchFamily="34" charset="0"/>
              <a:buChar char="•"/>
            </a:pPr>
            <a:endParaRPr lang="en-GB" dirty="0"/>
          </a:p>
          <a:p>
            <a:pPr marL="285750" indent="-285750" algn="just">
              <a:lnSpc>
                <a:spcPct val="150000"/>
              </a:lnSpc>
              <a:buFont typeface="Arial" panose="020B0604020202020204" pitchFamily="34" charset="0"/>
              <a:buChar char="•"/>
            </a:pPr>
            <a:r>
              <a:rPr lang="en-GB" dirty="0"/>
              <a:t>Retrieve the data to prepare a data set for future analyse of the business case. </a:t>
            </a:r>
          </a:p>
          <a:p>
            <a:pPr marL="285750" indent="-285750" algn="just">
              <a:lnSpc>
                <a:spcPct val="150000"/>
              </a:lnSpc>
              <a:buFont typeface="Arial" panose="020B0604020202020204" pitchFamily="34" charset="0"/>
              <a:buChar char="•"/>
            </a:pPr>
            <a:endParaRPr lang="en-GB" dirty="0"/>
          </a:p>
          <a:p>
            <a:pPr marL="285750" indent="-285750" algn="just">
              <a:lnSpc>
                <a:spcPct val="150000"/>
              </a:lnSpc>
              <a:buFont typeface="Arial" panose="020B0604020202020204" pitchFamily="34" charset="0"/>
              <a:buChar char="•"/>
            </a:pPr>
            <a:r>
              <a:rPr lang="en-GB" dirty="0"/>
              <a:t>Understanding of the data collected, data cleaning of missing values our not reelevate values, primary analyses using graphic visualizations, creations of database to able to combine various data sets to create new views for analyse.</a:t>
            </a:r>
          </a:p>
          <a:p>
            <a:pPr algn="just"/>
            <a:endParaRPr lang="en-PT" dirty="0"/>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Clr>
                <a:schemeClr val="dk1"/>
              </a:buClr>
              <a:buSzPts val="1100"/>
              <a:buFont typeface="Arial"/>
              <a:buNone/>
            </a:pPr>
            <a:endParaRPr sz="1200" b="1" dirty="0">
              <a:solidFill>
                <a:srgbClr val="434343"/>
              </a:solidFill>
              <a:latin typeface="Poppins"/>
              <a:ea typeface="Poppins"/>
              <a:cs typeface="Poppins"/>
              <a:sym typeface="Poppins"/>
            </a:endParaRPr>
          </a:p>
          <a:p>
            <a:pPr marL="0" lvl="0" indent="0" algn="l" rtl="0">
              <a:spcBef>
                <a:spcPts val="160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05" name="Google Shape;105;p20"/>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a:solidFill>
                  <a:srgbClr val="2DC5FA"/>
                </a:solidFill>
                <a:latin typeface="Poppins"/>
                <a:ea typeface="Poppins"/>
                <a:cs typeface="Poppins"/>
                <a:sym typeface="Poppins"/>
              </a:rPr>
              <a:t>Plan </a:t>
            </a:r>
            <a:endParaRPr sz="2300" b="1">
              <a:solidFill>
                <a:srgbClr val="2DC5FA"/>
              </a:solidFill>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sp>
        <p:nvSpPr>
          <p:cNvPr id="106" name="Google Shape;106;p20"/>
          <p:cNvSpPr txBox="1"/>
          <p:nvPr/>
        </p:nvSpPr>
        <p:spPr>
          <a:xfrm>
            <a:off x="446323" y="428225"/>
            <a:ext cx="30000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 sz="2300" b="1" dirty="0">
                <a:solidFill>
                  <a:srgbClr val="2DC5FA"/>
                </a:solidFill>
                <a:latin typeface="Poppins"/>
                <a:ea typeface="Poppins"/>
                <a:cs typeface="Poppins"/>
                <a:sym typeface="Poppins"/>
              </a:rPr>
              <a:t>About data</a:t>
            </a:r>
            <a:endParaRPr dirty="0"/>
          </a:p>
        </p:txBody>
      </p:sp>
      <p:sp>
        <p:nvSpPr>
          <p:cNvPr id="3" name="TextBox 2">
            <a:extLst>
              <a:ext uri="{FF2B5EF4-FFF2-40B4-BE49-F238E27FC236}">
                <a16:creationId xmlns:a16="http://schemas.microsoft.com/office/drawing/2014/main" id="{0BA4955A-E46F-6221-5CAC-E342B6159E51}"/>
              </a:ext>
            </a:extLst>
          </p:cNvPr>
          <p:cNvSpPr txBox="1"/>
          <p:nvPr/>
        </p:nvSpPr>
        <p:spPr>
          <a:xfrm>
            <a:off x="446323" y="823501"/>
            <a:ext cx="8148548" cy="2453044"/>
          </a:xfrm>
          <a:prstGeom prst="rect">
            <a:avLst/>
          </a:prstGeom>
          <a:noFill/>
        </p:spPr>
        <p:txBody>
          <a:bodyPr wrap="square" rtlCol="0">
            <a:spAutoFit/>
          </a:bodyPr>
          <a:lstStyle/>
          <a:p>
            <a:pPr algn="just">
              <a:lnSpc>
                <a:spcPct val="150000"/>
              </a:lnSpc>
            </a:pPr>
            <a:r>
              <a:rPr lang="en-GB" dirty="0">
                <a:solidFill>
                  <a:schemeClr val="tx1"/>
                </a:solidFill>
                <a:latin typeface="+mn-lt"/>
                <a:cs typeface="Poppins"/>
              </a:rPr>
              <a:t>Data source is PORDATA, the Database of Contemporary Portugal, organized and developed by the Francisco Manuel dos Santos Foundation, was created in 2009.</a:t>
            </a:r>
            <a:endParaRPr lang="en-PT" dirty="0">
              <a:solidFill>
                <a:schemeClr val="tx1"/>
              </a:solidFill>
              <a:latin typeface="+mn-lt"/>
              <a:cs typeface="Poppins"/>
            </a:endParaRPr>
          </a:p>
          <a:p>
            <a:pPr algn="just">
              <a:lnSpc>
                <a:spcPct val="150000"/>
              </a:lnSpc>
            </a:pPr>
            <a:endParaRPr lang="en-PT" sz="1000" dirty="0">
              <a:solidFill>
                <a:schemeClr val="tx1"/>
              </a:solidFill>
              <a:latin typeface="+mn-lt"/>
              <a:cs typeface="Poppins"/>
            </a:endParaRPr>
          </a:p>
          <a:p>
            <a:pPr algn="just">
              <a:lnSpc>
                <a:spcPct val="150000"/>
              </a:lnSpc>
            </a:pPr>
            <a:r>
              <a:rPr lang="en-GB" dirty="0">
                <a:solidFill>
                  <a:schemeClr val="tx1"/>
                </a:solidFill>
                <a:latin typeface="+mn-lt"/>
                <a:cs typeface="Poppins"/>
              </a:rPr>
              <a:t>The collection, compilation, systematization and dissemination of data on multiple areas of society, for Portugal and its municipalities, and for the European countries. </a:t>
            </a:r>
          </a:p>
          <a:p>
            <a:pPr algn="just">
              <a:lnSpc>
                <a:spcPct val="150000"/>
              </a:lnSpc>
            </a:pPr>
            <a:endParaRPr lang="en-GB" sz="1000" dirty="0">
              <a:solidFill>
                <a:schemeClr val="tx1"/>
              </a:solidFill>
              <a:latin typeface="+mn-lt"/>
              <a:cs typeface="Poppins"/>
            </a:endParaRPr>
          </a:p>
          <a:p>
            <a:pPr algn="just">
              <a:lnSpc>
                <a:spcPct val="150000"/>
              </a:lnSpc>
            </a:pPr>
            <a:r>
              <a:rPr lang="en-GB" dirty="0">
                <a:solidFill>
                  <a:schemeClr val="tx1"/>
                </a:solidFill>
                <a:latin typeface="+mn-lt"/>
                <a:cs typeface="Poppins"/>
              </a:rPr>
              <a:t>The reported statistics derive from official and certified sources, with data production skills in the respective areas.</a:t>
            </a:r>
            <a:endParaRPr lang="en-PT" dirty="0">
              <a:solidFill>
                <a:schemeClr val="tx1"/>
              </a:solidFill>
              <a:latin typeface="+mn-lt"/>
              <a:cs typeface="Poppins"/>
            </a:endParaRPr>
          </a:p>
        </p:txBody>
      </p:sp>
      <p:graphicFrame>
        <p:nvGraphicFramePr>
          <p:cNvPr id="7" name="Table 6">
            <a:extLst>
              <a:ext uri="{FF2B5EF4-FFF2-40B4-BE49-F238E27FC236}">
                <a16:creationId xmlns:a16="http://schemas.microsoft.com/office/drawing/2014/main" id="{3E7A4216-78A3-BCE9-76E2-C47AF3E1B011}"/>
              </a:ext>
            </a:extLst>
          </p:cNvPr>
          <p:cNvGraphicFramePr>
            <a:graphicFrameLocks noGrp="1"/>
          </p:cNvGraphicFramePr>
          <p:nvPr>
            <p:extLst>
              <p:ext uri="{D42A27DB-BD31-4B8C-83A1-F6EECF244321}">
                <p14:modId xmlns:p14="http://schemas.microsoft.com/office/powerpoint/2010/main" val="1614950717"/>
              </p:ext>
            </p:extLst>
          </p:nvPr>
        </p:nvGraphicFramePr>
        <p:xfrm>
          <a:off x="2672862" y="3156439"/>
          <a:ext cx="4787410" cy="1605738"/>
        </p:xfrm>
        <a:graphic>
          <a:graphicData uri="http://schemas.openxmlformats.org/drawingml/2006/table">
            <a:tbl>
              <a:tblPr firstRow="1" firstCol="1" bandRow="1">
                <a:tableStyleId>{69012ECD-51FC-41F1-AA8D-1B2483CD663E}</a:tableStyleId>
              </a:tblPr>
              <a:tblGrid>
                <a:gridCol w="1259846">
                  <a:extLst>
                    <a:ext uri="{9D8B030D-6E8A-4147-A177-3AD203B41FA5}">
                      <a16:colId xmlns:a16="http://schemas.microsoft.com/office/drawing/2014/main" val="2186681850"/>
                    </a:ext>
                  </a:extLst>
                </a:gridCol>
                <a:gridCol w="1574217">
                  <a:extLst>
                    <a:ext uri="{9D8B030D-6E8A-4147-A177-3AD203B41FA5}">
                      <a16:colId xmlns:a16="http://schemas.microsoft.com/office/drawing/2014/main" val="3740626930"/>
                    </a:ext>
                  </a:extLst>
                </a:gridCol>
                <a:gridCol w="1953347">
                  <a:extLst>
                    <a:ext uri="{9D8B030D-6E8A-4147-A177-3AD203B41FA5}">
                      <a16:colId xmlns:a16="http://schemas.microsoft.com/office/drawing/2014/main" val="4237935852"/>
                    </a:ext>
                  </a:extLst>
                </a:gridCol>
              </a:tblGrid>
              <a:tr h="407209">
                <a:tc>
                  <a:txBody>
                    <a:bodyPr/>
                    <a:lstStyle/>
                    <a:p>
                      <a:pPr algn="just"/>
                      <a:r>
                        <a:rPr lang="en-GB" sz="1000" b="1" dirty="0">
                          <a:effectLst/>
                        </a:rPr>
                        <a:t>Production Activities</a:t>
                      </a:r>
                      <a:endParaRPr lang="en-PT" sz="1000" b="1"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algn="just"/>
                      <a:r>
                        <a:rPr lang="en-GB" sz="1000" b="1" dirty="0">
                          <a:effectLst/>
                        </a:rPr>
                        <a:t>Efficiency and Return</a:t>
                      </a:r>
                      <a:endParaRPr lang="en-PT" sz="1000" b="1"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algn="just"/>
                      <a:r>
                        <a:rPr lang="en-GB" sz="1000" b="1" dirty="0">
                          <a:effectLst/>
                        </a:rPr>
                        <a:t>Internationalization</a:t>
                      </a:r>
                      <a:endParaRPr lang="en-PT" sz="1000" b="1"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3220661758"/>
                  </a:ext>
                </a:extLst>
              </a:tr>
              <a:tr h="377062">
                <a:tc>
                  <a:txBody>
                    <a:bodyPr/>
                    <a:lstStyle/>
                    <a:p>
                      <a:pPr algn="just"/>
                      <a:r>
                        <a:rPr lang="en-GB" sz="1000" b="0" dirty="0">
                          <a:effectLst/>
                        </a:rPr>
                        <a:t>Export </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dirty="0">
                          <a:effectLst/>
                        </a:rPr>
                        <a:t>Apparent labour productivity </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a:effectLst/>
                        </a:rPr>
                        <a:t>Degree of exposure to international trade</a:t>
                      </a:r>
                      <a:endParaRPr lang="en-PT" sz="1000" b="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1138843"/>
                  </a:ext>
                </a:extLst>
              </a:tr>
              <a:tr h="380637">
                <a:tc>
                  <a:txBody>
                    <a:bodyPr/>
                    <a:lstStyle/>
                    <a:p>
                      <a:pPr algn="just"/>
                      <a:r>
                        <a:rPr lang="en-GB" sz="1000" b="0" dirty="0">
                          <a:effectLst/>
                        </a:rPr>
                        <a:t>Import </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dirty="0">
                          <a:effectLst/>
                        </a:rPr>
                        <a:t>Investment rate</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a:effectLst/>
                        </a:rPr>
                        <a:t>Export intensity</a:t>
                      </a:r>
                      <a:endParaRPr lang="en-PT" sz="1000" b="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28253168"/>
                  </a:ext>
                </a:extLst>
              </a:tr>
              <a:tr h="440830">
                <a:tc>
                  <a:txBody>
                    <a:bodyPr/>
                    <a:lstStyle/>
                    <a:p>
                      <a:pPr algn="just"/>
                      <a:r>
                        <a:rPr lang="en-GB" sz="1000" b="0">
                          <a:effectLst/>
                        </a:rPr>
                        <a:t>Production </a:t>
                      </a:r>
                      <a:endParaRPr lang="en-PT" sz="1000" b="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dirty="0">
                          <a:effectLst/>
                        </a:rPr>
                        <a:t>Degree of production</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dirty="0">
                          <a:effectLst/>
                        </a:rPr>
                        <a:t>Import penetration rate</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721234"/>
                  </a:ext>
                </a:extLst>
              </a:tr>
            </a:tbl>
          </a:graphicData>
        </a:graphic>
      </p:graphicFrame>
    </p:spTree>
    <p:extLst>
      <p:ext uri="{BB962C8B-B14F-4D97-AF65-F5344CB8AC3E}">
        <p14:creationId xmlns:p14="http://schemas.microsoft.com/office/powerpoint/2010/main" val="3604199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sp>
        <p:nvSpPr>
          <p:cNvPr id="106" name="Google Shape;106;p20"/>
          <p:cNvSpPr txBox="1"/>
          <p:nvPr/>
        </p:nvSpPr>
        <p:spPr>
          <a:xfrm>
            <a:off x="446323" y="428225"/>
            <a:ext cx="30000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 sz="2300" b="1" dirty="0">
                <a:solidFill>
                  <a:srgbClr val="2DC5FA"/>
                </a:solidFill>
                <a:latin typeface="Poppins"/>
                <a:ea typeface="Poppins"/>
                <a:cs typeface="Poppins"/>
                <a:sym typeface="Poppins"/>
              </a:rPr>
              <a:t>About data</a:t>
            </a:r>
            <a:endParaRPr dirty="0"/>
          </a:p>
        </p:txBody>
      </p:sp>
      <p:sp>
        <p:nvSpPr>
          <p:cNvPr id="3" name="TextBox 2">
            <a:extLst>
              <a:ext uri="{FF2B5EF4-FFF2-40B4-BE49-F238E27FC236}">
                <a16:creationId xmlns:a16="http://schemas.microsoft.com/office/drawing/2014/main" id="{0BA4955A-E46F-6221-5CAC-E342B6159E51}"/>
              </a:ext>
            </a:extLst>
          </p:cNvPr>
          <p:cNvSpPr txBox="1"/>
          <p:nvPr/>
        </p:nvSpPr>
        <p:spPr>
          <a:xfrm>
            <a:off x="446323" y="823501"/>
            <a:ext cx="8148548" cy="307777"/>
          </a:xfrm>
          <a:prstGeom prst="rect">
            <a:avLst/>
          </a:prstGeom>
          <a:noFill/>
        </p:spPr>
        <p:txBody>
          <a:bodyPr wrap="square" rtlCol="0">
            <a:spAutoFit/>
          </a:bodyPr>
          <a:lstStyle/>
          <a:p>
            <a:r>
              <a:rPr lang="en-GB" dirty="0"/>
              <a:t>Source : https://</a:t>
            </a:r>
            <a:r>
              <a:rPr lang="en-GB" dirty="0" err="1"/>
              <a:t>www.pordata.pt</a:t>
            </a:r>
            <a:r>
              <a:rPr lang="en-GB" dirty="0"/>
              <a:t>/</a:t>
            </a:r>
            <a:r>
              <a:rPr lang="en-GB" dirty="0" err="1"/>
              <a:t>en</a:t>
            </a:r>
            <a:r>
              <a:rPr lang="en-GB" dirty="0"/>
              <a:t>/Subtheme/Portugal/Production+and+Value+Creation-248</a:t>
            </a:r>
            <a:endParaRPr lang="en-PT" dirty="0"/>
          </a:p>
        </p:txBody>
      </p:sp>
      <p:pic>
        <p:nvPicPr>
          <p:cNvPr id="4" name="Picture 3">
            <a:extLst>
              <a:ext uri="{FF2B5EF4-FFF2-40B4-BE49-F238E27FC236}">
                <a16:creationId xmlns:a16="http://schemas.microsoft.com/office/drawing/2014/main" id="{91AAA05F-AAEF-68CD-BEE8-128C2A51597A}"/>
              </a:ext>
            </a:extLst>
          </p:cNvPr>
          <p:cNvPicPr>
            <a:picLocks noChangeAspect="1"/>
          </p:cNvPicPr>
          <p:nvPr/>
        </p:nvPicPr>
        <p:blipFill>
          <a:blip r:embed="rId4"/>
          <a:stretch>
            <a:fillRect/>
          </a:stretch>
        </p:blipFill>
        <p:spPr>
          <a:xfrm>
            <a:off x="1080711" y="1308973"/>
            <a:ext cx="6879771" cy="3406302"/>
          </a:xfrm>
          <a:prstGeom prst="rect">
            <a:avLst/>
          </a:prstGeom>
        </p:spPr>
      </p:pic>
    </p:spTree>
    <p:extLst>
      <p:ext uri="{BB962C8B-B14F-4D97-AF65-F5344CB8AC3E}">
        <p14:creationId xmlns:p14="http://schemas.microsoft.com/office/powerpoint/2010/main" val="874979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sp>
        <p:nvSpPr>
          <p:cNvPr id="106" name="Google Shape;106;p20"/>
          <p:cNvSpPr txBox="1"/>
          <p:nvPr/>
        </p:nvSpPr>
        <p:spPr>
          <a:xfrm>
            <a:off x="446323" y="428225"/>
            <a:ext cx="3000000" cy="743763"/>
          </a:xfrm>
          <a:prstGeom prst="rect">
            <a:avLst/>
          </a:prstGeom>
          <a:noFill/>
          <a:ln>
            <a:noFill/>
          </a:ln>
        </p:spPr>
        <p:txBody>
          <a:bodyPr spcFirstLastPara="1" wrap="square" lIns="91425" tIns="91425" rIns="91425" bIns="91425" anchor="t" anchorCtr="0">
            <a:spAutoFit/>
          </a:bodyPr>
          <a:lstStyle/>
          <a:p>
            <a:pPr>
              <a:spcAft>
                <a:spcPts val="1600"/>
              </a:spcAft>
            </a:pPr>
            <a:r>
              <a:rPr lang="en-PT" sz="2300" b="1" dirty="0">
                <a:solidFill>
                  <a:srgbClr val="2DC5FA"/>
                </a:solidFill>
                <a:latin typeface="Poppins"/>
                <a:cs typeface="Poppins"/>
              </a:rPr>
              <a:t>Meta Data</a:t>
            </a:r>
          </a:p>
        </p:txBody>
      </p:sp>
      <p:graphicFrame>
        <p:nvGraphicFramePr>
          <p:cNvPr id="2" name="Table 1">
            <a:extLst>
              <a:ext uri="{FF2B5EF4-FFF2-40B4-BE49-F238E27FC236}">
                <a16:creationId xmlns:a16="http://schemas.microsoft.com/office/drawing/2014/main" id="{B8E6FEDF-3F59-2957-C354-73971FE60505}"/>
              </a:ext>
            </a:extLst>
          </p:cNvPr>
          <p:cNvGraphicFramePr>
            <a:graphicFrameLocks noGrp="1"/>
          </p:cNvGraphicFramePr>
          <p:nvPr>
            <p:extLst>
              <p:ext uri="{D42A27DB-BD31-4B8C-83A1-F6EECF244321}">
                <p14:modId xmlns:p14="http://schemas.microsoft.com/office/powerpoint/2010/main" val="3727514824"/>
              </p:ext>
            </p:extLst>
          </p:nvPr>
        </p:nvGraphicFramePr>
        <p:xfrm>
          <a:off x="598714" y="1209873"/>
          <a:ext cx="8142515" cy="3240000"/>
        </p:xfrm>
        <a:graphic>
          <a:graphicData uri="http://schemas.openxmlformats.org/drawingml/2006/table">
            <a:tbl>
              <a:tblPr firstRow="1" firstCol="1" bandRow="1">
                <a:tableStyleId>{69012ECD-51FC-41F1-AA8D-1B2483CD663E}</a:tableStyleId>
              </a:tblPr>
              <a:tblGrid>
                <a:gridCol w="2710543">
                  <a:extLst>
                    <a:ext uri="{9D8B030D-6E8A-4147-A177-3AD203B41FA5}">
                      <a16:colId xmlns:a16="http://schemas.microsoft.com/office/drawing/2014/main" val="4090410248"/>
                    </a:ext>
                  </a:extLst>
                </a:gridCol>
                <a:gridCol w="2433248">
                  <a:extLst>
                    <a:ext uri="{9D8B030D-6E8A-4147-A177-3AD203B41FA5}">
                      <a16:colId xmlns:a16="http://schemas.microsoft.com/office/drawing/2014/main" val="2728129471"/>
                    </a:ext>
                  </a:extLst>
                </a:gridCol>
                <a:gridCol w="1393312">
                  <a:extLst>
                    <a:ext uri="{9D8B030D-6E8A-4147-A177-3AD203B41FA5}">
                      <a16:colId xmlns:a16="http://schemas.microsoft.com/office/drawing/2014/main" val="89449064"/>
                    </a:ext>
                  </a:extLst>
                </a:gridCol>
                <a:gridCol w="1605412">
                  <a:extLst>
                    <a:ext uri="{9D8B030D-6E8A-4147-A177-3AD203B41FA5}">
                      <a16:colId xmlns:a16="http://schemas.microsoft.com/office/drawing/2014/main" val="1853827359"/>
                    </a:ext>
                  </a:extLst>
                </a:gridCol>
              </a:tblGrid>
              <a:tr h="324000">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sz="1000" b="1" i="0" u="none" strike="noStrike" cap="none" dirty="0">
                          <a:solidFill>
                            <a:schemeClr val="bg1"/>
                          </a:solidFill>
                          <a:effectLst/>
                          <a:latin typeface="+mn-lt"/>
                          <a:ea typeface="+mn-ea"/>
                          <a:cs typeface="+mn-cs"/>
                          <a:sym typeface="Arial"/>
                        </a:rPr>
                        <a:t>Economic Activities</a:t>
                      </a:r>
                      <a:endParaRPr lang="en-PT" sz="1000" b="1" i="0" u="none" strike="noStrike" cap="none" dirty="0">
                        <a:solidFill>
                          <a:schemeClr val="bg1"/>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marR="0" algn="just" rtl="0">
                        <a:lnSpc>
                          <a:spcPct val="100000"/>
                        </a:lnSpc>
                        <a:spcBef>
                          <a:spcPts val="0"/>
                        </a:spcBef>
                        <a:spcAft>
                          <a:spcPts val="0"/>
                        </a:spcAft>
                        <a:buClr>
                          <a:srgbClr val="000000"/>
                        </a:buClr>
                        <a:buFont typeface="Arial"/>
                      </a:pPr>
                      <a:r>
                        <a:rPr lang="en-GB" sz="1000" b="1" i="0" u="none" strike="noStrike" cap="none" dirty="0">
                          <a:solidFill>
                            <a:schemeClr val="bg1"/>
                          </a:solidFill>
                          <a:effectLst/>
                          <a:latin typeface="+mn-lt"/>
                          <a:ea typeface="+mn-ea"/>
                          <a:cs typeface="+mn-cs"/>
                          <a:sym typeface="Arial"/>
                        </a:rPr>
                        <a:t>Economic Activity</a:t>
                      </a:r>
                      <a:endParaRPr lang="en-PT" sz="1000" b="1" i="0" u="none" strike="noStrike" cap="none" dirty="0">
                        <a:solidFill>
                          <a:schemeClr val="bg1"/>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marR="0" algn="just" rtl="0">
                        <a:lnSpc>
                          <a:spcPct val="100000"/>
                        </a:lnSpc>
                        <a:spcBef>
                          <a:spcPts val="0"/>
                        </a:spcBef>
                        <a:spcAft>
                          <a:spcPts val="0"/>
                        </a:spcAft>
                        <a:buClr>
                          <a:srgbClr val="000000"/>
                        </a:buClr>
                        <a:buFont typeface="Arial"/>
                      </a:pPr>
                      <a:r>
                        <a:rPr lang="en-GB" sz="1000" b="1" i="0" u="none" strike="noStrike" cap="none" dirty="0">
                          <a:solidFill>
                            <a:schemeClr val="bg1"/>
                          </a:solidFill>
                          <a:effectLst/>
                          <a:latin typeface="+mn-lt"/>
                          <a:ea typeface="+mn-ea"/>
                          <a:cs typeface="+mn-cs"/>
                          <a:sym typeface="Arial"/>
                        </a:rPr>
                        <a:t>Geographic</a:t>
                      </a:r>
                      <a:endParaRPr lang="en-PT" sz="1000" b="1" i="0" u="none" strike="noStrike" cap="none" dirty="0">
                        <a:solidFill>
                          <a:schemeClr val="bg1"/>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marR="0" algn="just" rtl="0">
                        <a:lnSpc>
                          <a:spcPct val="100000"/>
                        </a:lnSpc>
                        <a:spcBef>
                          <a:spcPts val="0"/>
                        </a:spcBef>
                        <a:spcAft>
                          <a:spcPts val="0"/>
                        </a:spcAft>
                        <a:buClr>
                          <a:srgbClr val="000000"/>
                        </a:buClr>
                        <a:buFont typeface="Arial"/>
                      </a:pPr>
                      <a:r>
                        <a:rPr lang="en-GB" sz="1000" b="1" i="0" u="none" strike="noStrike" cap="none" dirty="0">
                          <a:solidFill>
                            <a:schemeClr val="bg1"/>
                          </a:solidFill>
                          <a:effectLst/>
                          <a:latin typeface="+mn-lt"/>
                          <a:ea typeface="+mn-ea"/>
                          <a:cs typeface="+mn-cs"/>
                          <a:sym typeface="Arial"/>
                        </a:rPr>
                        <a:t>Responsible entity</a:t>
                      </a:r>
                      <a:endParaRPr lang="en-PT" sz="1000" b="1" i="0" u="none" strike="noStrike" cap="none" dirty="0">
                        <a:solidFill>
                          <a:schemeClr val="bg1"/>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extLst>
                  <a:ext uri="{0D108BD9-81ED-4DB2-BD59-A6C34878D82A}">
                    <a16:rowId xmlns:a16="http://schemas.microsoft.com/office/drawing/2014/main" val="2836915001"/>
                  </a:ext>
                </a:extLst>
              </a:tr>
              <a:tr h="324000">
                <a:tc>
                  <a:txBody>
                    <a:bodyPr/>
                    <a:lstStyle/>
                    <a:p>
                      <a:pPr algn="just">
                        <a:lnSpc>
                          <a:spcPct val="115000"/>
                        </a:lnSpc>
                      </a:pPr>
                      <a:r>
                        <a:rPr lang="en-GB" sz="1000" b="0" dirty="0">
                          <a:solidFill>
                            <a:sysClr val="windowText" lastClr="000000"/>
                          </a:solidFill>
                          <a:effectLst/>
                        </a:rPr>
                        <a:t>Exports of goods</a:t>
                      </a: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9">
                  <a:txBody>
                    <a:bodyPr/>
                    <a:lstStyle/>
                    <a:p>
                      <a:pPr algn="just">
                        <a:lnSpc>
                          <a:spcPct val="115000"/>
                        </a:lnSpc>
                      </a:pPr>
                      <a:r>
                        <a:rPr lang="en-GB" sz="1000" b="0" dirty="0">
                          <a:solidFill>
                            <a:sysClr val="windowText" lastClr="000000"/>
                          </a:solidFill>
                          <a:effectLst/>
                        </a:rPr>
                        <a:t>Activity is characterized by an input of products, production process and an output of products</a:t>
                      </a: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9">
                  <a:txBody>
                    <a:bodyPr/>
                    <a:lstStyle/>
                    <a:p>
                      <a:pPr algn="just">
                        <a:lnSpc>
                          <a:spcPct val="115000"/>
                        </a:lnSpc>
                      </a:pPr>
                      <a:r>
                        <a:rPr lang="en-GB" sz="1000" b="0" dirty="0">
                          <a:solidFill>
                            <a:sysClr val="windowText" lastClr="000000"/>
                          </a:solidFill>
                          <a:effectLst/>
                        </a:rPr>
                        <a:t>Portugal</a:t>
                      </a: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9">
                  <a:txBody>
                    <a:bodyPr/>
                    <a:lstStyle/>
                    <a:p>
                      <a:pPr algn="just">
                        <a:lnSpc>
                          <a:spcPct val="115000"/>
                        </a:lnSpc>
                      </a:pPr>
                      <a:r>
                        <a:rPr lang="en-US" sz="1000" b="0" dirty="0">
                          <a:solidFill>
                            <a:sysClr val="windowText" lastClr="000000"/>
                          </a:solidFill>
                          <a:effectLst/>
                        </a:rPr>
                        <a:t>INE – National institute of statists</a:t>
                      </a: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71854164"/>
                  </a:ext>
                </a:extLst>
              </a:tr>
              <a:tr h="324000">
                <a:tc>
                  <a:txBody>
                    <a:bodyPr/>
                    <a:lstStyle/>
                    <a:p>
                      <a:pPr algn="just">
                        <a:lnSpc>
                          <a:spcPct val="115000"/>
                        </a:lnSpc>
                      </a:pPr>
                      <a:r>
                        <a:rPr lang="en-GB" sz="1000" b="0" dirty="0">
                          <a:solidFill>
                            <a:sysClr val="windowText" lastClr="000000"/>
                          </a:solidFill>
                          <a:effectLst/>
                        </a:rPr>
                        <a:t>Imports of goods</a:t>
                      </a: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PT"/>
                    </a:p>
                  </a:txBody>
                  <a:tcPr/>
                </a:tc>
                <a:tc vMerge="1">
                  <a:txBody>
                    <a:bodyPr/>
                    <a:lstStyle/>
                    <a:p>
                      <a:endParaRPr lang="en-PT"/>
                    </a:p>
                  </a:txBody>
                  <a:tcPr/>
                </a:tc>
                <a:tc vMerge="1">
                  <a:txBody>
                    <a:bodyPr/>
                    <a:lstStyle/>
                    <a:p>
                      <a:endParaRPr lang="en-PT"/>
                    </a:p>
                  </a:txBody>
                  <a:tcPr/>
                </a:tc>
                <a:extLst>
                  <a:ext uri="{0D108BD9-81ED-4DB2-BD59-A6C34878D82A}">
                    <a16:rowId xmlns:a16="http://schemas.microsoft.com/office/drawing/2014/main" val="1905270509"/>
                  </a:ext>
                </a:extLst>
              </a:tr>
              <a:tr h="324000">
                <a:tc>
                  <a:txBody>
                    <a:bodyPr/>
                    <a:lstStyle/>
                    <a:p>
                      <a:pPr marR="0" algn="just" rtl="0">
                        <a:lnSpc>
                          <a:spcPct val="115000"/>
                        </a:lnSpc>
                        <a:spcBef>
                          <a:spcPts val="0"/>
                        </a:spcBef>
                        <a:spcAft>
                          <a:spcPts val="0"/>
                        </a:spcAft>
                        <a:buClr>
                          <a:srgbClr val="000000"/>
                        </a:buClr>
                        <a:buFont typeface="Arial"/>
                      </a:pPr>
                      <a:r>
                        <a:rPr lang="en-GB" sz="1000" b="0" i="0" u="none" strike="noStrike" cap="none" dirty="0">
                          <a:solidFill>
                            <a:sysClr val="windowText" lastClr="000000"/>
                          </a:solidFill>
                          <a:effectLst/>
                          <a:latin typeface="+mn-lt"/>
                          <a:ea typeface="+mn-ea"/>
                          <a:cs typeface="+mn-cs"/>
                          <a:sym typeface="Arial"/>
                        </a:rPr>
                        <a:t>Gross value of production </a:t>
                      </a:r>
                      <a:endParaRPr lang="en-PT" sz="1000" b="0" i="0" u="none" strike="noStrike" cap="none" dirty="0">
                        <a:solidFill>
                          <a:sysClr val="windowText" lastClr="000000"/>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PT"/>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vMerge="1">
                  <a:txBody>
                    <a:bodyPr/>
                    <a:lstStyle/>
                    <a:p>
                      <a:endParaRPr lang="en-PT"/>
                    </a:p>
                  </a:txBody>
                  <a:tcPr>
                    <a:lnT w="12700" cap="flat" cmpd="sng" algn="ctr">
                      <a:solidFill>
                        <a:schemeClr val="tx1"/>
                      </a:solidFill>
                      <a:prstDash val="solid"/>
                      <a:round/>
                      <a:headEnd type="none" w="med" len="med"/>
                      <a:tailEnd type="none" w="med" len="med"/>
                    </a:lnT>
                  </a:tcPr>
                </a:tc>
                <a:tc vMerge="1">
                  <a:txBody>
                    <a:bodyPr/>
                    <a:lstStyle/>
                    <a:p>
                      <a:endParaRPr lang="en-PT"/>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749544949"/>
                  </a:ext>
                </a:extLst>
              </a:tr>
              <a:tr h="324000">
                <a:tc>
                  <a:txBody>
                    <a:bodyPr/>
                    <a:lstStyle/>
                    <a:p>
                      <a:pPr algn="just">
                        <a:lnSpc>
                          <a:spcPct val="115000"/>
                        </a:lnSpc>
                      </a:pPr>
                      <a:r>
                        <a:rPr lang="en-GB" sz="1000" b="0" i="0" u="none" strike="noStrike" cap="none" dirty="0">
                          <a:solidFill>
                            <a:sysClr val="windowText" lastClr="000000"/>
                          </a:solidFill>
                          <a:effectLst/>
                          <a:latin typeface="+mn-lt"/>
                          <a:ea typeface="+mn-ea"/>
                          <a:cs typeface="+mn-cs"/>
                          <a:sym typeface="Arial"/>
                        </a:rPr>
                        <a:t>Apparent labour productivity </a:t>
                      </a:r>
                      <a:endParaRPr lang="en-PT" sz="1000" b="0" i="0" u="none" strike="noStrike" cap="none" dirty="0">
                        <a:solidFill>
                          <a:sysClr val="windowText" lastClr="000000"/>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77116357"/>
                  </a:ext>
                </a:extLst>
              </a:tr>
              <a:tr h="324000">
                <a:tc>
                  <a:txBody>
                    <a:bodyPr/>
                    <a:lstStyle/>
                    <a:p>
                      <a:pPr algn="just">
                        <a:lnSpc>
                          <a:spcPct val="115000"/>
                        </a:lnSpc>
                      </a:pPr>
                      <a:r>
                        <a:rPr lang="en-GB" sz="1000" b="0" i="0" u="none" strike="noStrike" cap="none" dirty="0">
                          <a:solidFill>
                            <a:sysClr val="windowText" lastClr="000000"/>
                          </a:solidFill>
                          <a:effectLst/>
                          <a:latin typeface="+mn-lt"/>
                          <a:ea typeface="+mn-ea"/>
                          <a:cs typeface="+mn-cs"/>
                          <a:sym typeface="Arial"/>
                        </a:rPr>
                        <a:t>Investment rate</a:t>
                      </a:r>
                      <a:r>
                        <a:rPr lang="en-PT" sz="1000" b="0" i="0" u="none" strike="noStrike" cap="none" dirty="0">
                          <a:solidFill>
                            <a:sysClr val="windowText" lastClr="000000"/>
                          </a:solidFill>
                          <a:effectLst/>
                          <a:latin typeface="+mn-lt"/>
                          <a:ea typeface="+mn-ea"/>
                          <a:cs typeface="+mn-cs"/>
                          <a:sym typeface="Arial"/>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PT"/>
                    </a:p>
                  </a:txBody>
                  <a:tcPr/>
                </a:tc>
                <a:tc vMerge="1">
                  <a:txBody>
                    <a:bodyPr/>
                    <a:lstStyle/>
                    <a:p>
                      <a:endParaRPr lang="en-PT"/>
                    </a:p>
                  </a:txBody>
                  <a:tcPr/>
                </a:tc>
                <a:tc vMerge="1">
                  <a:txBody>
                    <a:bodyPr/>
                    <a:lstStyle/>
                    <a:p>
                      <a:endParaRPr lang="en-PT"/>
                    </a:p>
                  </a:txBody>
                  <a:tcPr/>
                </a:tc>
                <a:extLst>
                  <a:ext uri="{0D108BD9-81ED-4DB2-BD59-A6C34878D82A}">
                    <a16:rowId xmlns:a16="http://schemas.microsoft.com/office/drawing/2014/main" val="3807890765"/>
                  </a:ext>
                </a:extLst>
              </a:tr>
              <a:tr h="324000">
                <a:tc>
                  <a:txBody>
                    <a:bodyPr/>
                    <a:lstStyle/>
                    <a:p>
                      <a:pPr algn="just">
                        <a:lnSpc>
                          <a:spcPct val="115000"/>
                        </a:lnSpc>
                      </a:pPr>
                      <a:r>
                        <a:rPr lang="en-GB" sz="1000" b="0" i="0" u="none" strike="noStrike" cap="none" dirty="0">
                          <a:solidFill>
                            <a:sysClr val="windowText" lastClr="000000"/>
                          </a:solidFill>
                          <a:effectLst/>
                          <a:latin typeface="+mn-lt"/>
                          <a:ea typeface="+mn-ea"/>
                          <a:cs typeface="+mn-cs"/>
                          <a:sym typeface="Arial"/>
                        </a:rPr>
                        <a:t>Degree of production </a:t>
                      </a:r>
                      <a:endParaRPr lang="en-PT" sz="1000" b="0" i="0" u="none" strike="noStrike" cap="none" dirty="0">
                        <a:solidFill>
                          <a:sysClr val="windowText" lastClr="000000"/>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PT"/>
                    </a:p>
                  </a:txBody>
                  <a:tcPr/>
                </a:tc>
                <a:tc vMerge="1">
                  <a:txBody>
                    <a:bodyPr/>
                    <a:lstStyle/>
                    <a:p>
                      <a:endParaRPr lang="en-PT"/>
                    </a:p>
                  </a:txBody>
                  <a:tcPr/>
                </a:tc>
                <a:tc vMerge="1">
                  <a:txBody>
                    <a:bodyPr/>
                    <a:lstStyle/>
                    <a:p>
                      <a:endParaRPr lang="en-PT"/>
                    </a:p>
                  </a:txBody>
                  <a:tcPr/>
                </a:tc>
                <a:extLst>
                  <a:ext uri="{0D108BD9-81ED-4DB2-BD59-A6C34878D82A}">
                    <a16:rowId xmlns:a16="http://schemas.microsoft.com/office/drawing/2014/main" val="1187310663"/>
                  </a:ext>
                </a:extLst>
              </a:tr>
              <a:tr h="324000">
                <a:tc>
                  <a:txBody>
                    <a:bodyPr/>
                    <a:lstStyle/>
                    <a:p>
                      <a:pPr algn="just">
                        <a:lnSpc>
                          <a:spcPct val="115000"/>
                        </a:lnSpc>
                      </a:pPr>
                      <a:r>
                        <a:rPr lang="en-US" sz="1000" b="0" i="0" u="none" strike="noStrike" cap="none" dirty="0">
                          <a:solidFill>
                            <a:sysClr val="windowText" lastClr="000000"/>
                          </a:solidFill>
                          <a:effectLst/>
                          <a:latin typeface="+mn-lt"/>
                          <a:ea typeface="+mn-ea"/>
                          <a:cs typeface="+mn-cs"/>
                          <a:sym typeface="Arial"/>
                        </a:rPr>
                        <a:t>Degree of exposure to international trade </a:t>
                      </a:r>
                      <a:endParaRPr lang="en-PT" sz="1000" b="0" i="0" u="none" strike="noStrike" cap="none" dirty="0">
                        <a:solidFill>
                          <a:sysClr val="windowText" lastClr="000000"/>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12210286"/>
                  </a:ext>
                </a:extLst>
              </a:tr>
              <a:tr h="324000">
                <a:tc>
                  <a:txBody>
                    <a:bodyPr/>
                    <a:lstStyle/>
                    <a:p>
                      <a:pPr algn="just">
                        <a:lnSpc>
                          <a:spcPct val="115000"/>
                        </a:lnSpc>
                      </a:pPr>
                      <a:r>
                        <a:rPr lang="en-US" sz="1000" b="0" i="0" u="none" strike="noStrike" cap="none" dirty="0">
                          <a:solidFill>
                            <a:sysClr val="windowText" lastClr="000000"/>
                          </a:solidFill>
                          <a:effectLst/>
                          <a:latin typeface="+mn-lt"/>
                          <a:ea typeface="+mn-ea"/>
                          <a:cs typeface="+mn-cs"/>
                          <a:sym typeface="Arial"/>
                        </a:rPr>
                        <a:t>Export intensity </a:t>
                      </a:r>
                      <a:endParaRPr lang="en-PT" sz="1000" b="0" i="0" u="none" strike="noStrike" cap="none" dirty="0">
                        <a:solidFill>
                          <a:sysClr val="windowText" lastClr="000000"/>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1493737"/>
                  </a:ext>
                </a:extLst>
              </a:tr>
              <a:tr h="324000">
                <a:tc>
                  <a:txBody>
                    <a:bodyPr/>
                    <a:lstStyle/>
                    <a:p>
                      <a:pPr algn="just">
                        <a:lnSpc>
                          <a:spcPct val="115000"/>
                        </a:lnSpc>
                      </a:pPr>
                      <a:r>
                        <a:rPr lang="en-US" sz="1000" b="0" i="0" u="none" strike="noStrike" cap="none" dirty="0">
                          <a:solidFill>
                            <a:sysClr val="windowText" lastClr="000000"/>
                          </a:solidFill>
                          <a:effectLst/>
                          <a:latin typeface="+mn-lt"/>
                          <a:ea typeface="+mn-ea"/>
                          <a:cs typeface="+mn-cs"/>
                          <a:sym typeface="Arial"/>
                        </a:rPr>
                        <a:t>Import penetration rate</a:t>
                      </a:r>
                      <a:r>
                        <a:rPr lang="en-PT" sz="1000" b="0" i="0" u="none" strike="noStrike" cap="none" dirty="0">
                          <a:solidFill>
                            <a:sysClr val="windowText" lastClr="000000"/>
                          </a:solidFill>
                          <a:effectLst/>
                          <a:latin typeface="+mn-lt"/>
                          <a:ea typeface="+mn-ea"/>
                          <a:cs typeface="+mn-cs"/>
                          <a:sym typeface="Arial"/>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9576329"/>
                  </a:ext>
                </a:extLst>
              </a:tr>
            </a:tbl>
          </a:graphicData>
        </a:graphic>
      </p:graphicFrame>
    </p:spTree>
    <p:extLst>
      <p:ext uri="{BB962C8B-B14F-4D97-AF65-F5344CB8AC3E}">
        <p14:creationId xmlns:p14="http://schemas.microsoft.com/office/powerpoint/2010/main" val="20589535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
        <p:cNvGrpSpPr/>
        <p:nvPr/>
      </p:nvGrpSpPr>
      <p:grpSpPr>
        <a:xfrm>
          <a:off x="0" y="0"/>
          <a:ext cx="0" cy="0"/>
          <a:chOff x="0" y="0"/>
          <a:chExt cx="0" cy="0"/>
        </a:xfrm>
      </p:grpSpPr>
      <p:sp>
        <p:nvSpPr>
          <p:cNvPr id="117" name="Google Shape;117;p22"/>
          <p:cNvSpPr txBox="1"/>
          <p:nvPr/>
        </p:nvSpPr>
        <p:spPr>
          <a:xfrm>
            <a:off x="561000" y="922325"/>
            <a:ext cx="8146826" cy="1505190"/>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solidFill>
                  <a:schemeClr val="tx1"/>
                </a:solidFill>
                <a:latin typeface="+mn-lt"/>
                <a:cs typeface="Poppins"/>
              </a:rPr>
              <a:t>The data cleaning and exploratory data analysis process, had two different process, because the excel files didn't had the data in the same formation. </a:t>
            </a:r>
          </a:p>
          <a:p>
            <a:pPr marL="285750" indent="-285750" algn="just">
              <a:lnSpc>
                <a:spcPct val="150000"/>
              </a:lnSpc>
              <a:buFont typeface="Arial" panose="020B0604020202020204" pitchFamily="34" charset="0"/>
              <a:buChar char="•"/>
            </a:pPr>
            <a:r>
              <a:rPr lang="en-GB" dirty="0">
                <a:solidFill>
                  <a:schemeClr val="tx1"/>
                </a:solidFill>
                <a:latin typeface="+mn-lt"/>
                <a:cs typeface="Poppins"/>
              </a:rPr>
              <a:t>The process was in a loop, in the the first cleaning , it was deleted rows and columns with not necessary information, defined the name of columns, uniformized the data types.</a:t>
            </a:r>
          </a:p>
          <a:p>
            <a:pPr algn="just">
              <a:lnSpc>
                <a:spcPct val="150000"/>
              </a:lnSpc>
            </a:pPr>
            <a:endParaRPr lang="en-GB" dirty="0">
              <a:solidFill>
                <a:schemeClr val="tx1"/>
              </a:solidFill>
              <a:latin typeface="+mn-lt"/>
              <a:cs typeface="Poppins"/>
            </a:endParaRPr>
          </a:p>
          <a:p>
            <a:pPr lvl="0"/>
            <a:endParaRPr sz="1200" dirty="0">
              <a:solidFill>
                <a:srgbClr val="434343"/>
              </a:solidFill>
              <a:latin typeface="Poppins Medium"/>
              <a:ea typeface="Poppins Medium"/>
              <a:cs typeface="Poppins Medium"/>
              <a:sym typeface="Poppins Medium"/>
            </a:endParaRPr>
          </a:p>
        </p:txBody>
      </p:sp>
      <p:sp>
        <p:nvSpPr>
          <p:cNvPr id="118" name="Google Shape;118;p22"/>
          <p:cNvSpPr txBox="1"/>
          <p:nvPr/>
        </p:nvSpPr>
        <p:spPr>
          <a:xfrm>
            <a:off x="561000" y="428225"/>
            <a:ext cx="739428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 cleaning, data preparation</a:t>
            </a:r>
            <a:endParaRPr sz="2300" b="1" dirty="0">
              <a:solidFill>
                <a:srgbClr val="2DC5FA"/>
              </a:solidFill>
              <a:latin typeface="Poppins"/>
              <a:ea typeface="Poppins"/>
              <a:cs typeface="Poppins"/>
              <a:sym typeface="Poppins"/>
            </a:endParaRPr>
          </a:p>
        </p:txBody>
      </p:sp>
      <p:pic>
        <p:nvPicPr>
          <p:cNvPr id="4" name="Picture 3">
            <a:extLst>
              <a:ext uri="{FF2B5EF4-FFF2-40B4-BE49-F238E27FC236}">
                <a16:creationId xmlns:a16="http://schemas.microsoft.com/office/drawing/2014/main" id="{9C126E23-1650-6817-BEC5-534F99CEB90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575" y="2363998"/>
            <a:ext cx="3100626" cy="2351277"/>
          </a:xfrm>
          <a:prstGeom prst="rect">
            <a:avLst/>
          </a:prstGeom>
        </p:spPr>
      </p:pic>
      <p:pic>
        <p:nvPicPr>
          <p:cNvPr id="5" name="Picture 4">
            <a:extLst>
              <a:ext uri="{FF2B5EF4-FFF2-40B4-BE49-F238E27FC236}">
                <a16:creationId xmlns:a16="http://schemas.microsoft.com/office/drawing/2014/main" id="{56916CDD-7F93-F4DE-C31E-B5FC1234C2A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58140" y="2571750"/>
            <a:ext cx="4319905" cy="143700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
        <p:cNvGrpSpPr/>
        <p:nvPr/>
      </p:nvGrpSpPr>
      <p:grpSpPr>
        <a:xfrm>
          <a:off x="0" y="0"/>
          <a:ext cx="0" cy="0"/>
          <a:chOff x="0" y="0"/>
          <a:chExt cx="0" cy="0"/>
        </a:xfrm>
      </p:grpSpPr>
      <p:sp>
        <p:nvSpPr>
          <p:cNvPr id="117" name="Google Shape;117;p22"/>
          <p:cNvSpPr txBox="1"/>
          <p:nvPr/>
        </p:nvSpPr>
        <p:spPr>
          <a:xfrm>
            <a:off x="561000" y="922325"/>
            <a:ext cx="8146826" cy="1505190"/>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solidFill>
                  <a:schemeClr val="tx1"/>
                </a:solidFill>
                <a:latin typeface="+mn-lt"/>
                <a:cs typeface="Poppins"/>
              </a:rPr>
              <a:t> In the second iteration of cleaning after the data visualization was verified the necessity to remove more irrelevant information.</a:t>
            </a:r>
          </a:p>
          <a:p>
            <a:pPr marL="285750" indent="-285750" algn="just">
              <a:lnSpc>
                <a:spcPct val="150000"/>
              </a:lnSpc>
              <a:buFont typeface="Arial" panose="020B0604020202020204" pitchFamily="34" charset="0"/>
              <a:buChar char="•"/>
            </a:pPr>
            <a:r>
              <a:rPr lang="en-GB" dirty="0">
                <a:solidFill>
                  <a:schemeClr val="tx1"/>
                </a:solidFill>
                <a:latin typeface="+mn-lt"/>
                <a:cs typeface="Poppins"/>
              </a:rPr>
              <a:t>In the third iteration, after first creation of the database, realized that had to transpose the data frame to be stubble to the entity relationship model and </a:t>
            </a:r>
            <a:r>
              <a:rPr lang="en-GB" dirty="0"/>
              <a:t>to able to combine various data sets.</a:t>
            </a:r>
            <a:endParaRPr lang="en-PT" dirty="0">
              <a:solidFill>
                <a:schemeClr val="tx1"/>
              </a:solidFill>
              <a:latin typeface="Poppins"/>
              <a:cs typeface="Poppins"/>
            </a:endParaRPr>
          </a:p>
          <a:p>
            <a:pPr lvl="0"/>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18" name="Google Shape;118;p22"/>
          <p:cNvSpPr txBox="1"/>
          <p:nvPr/>
        </p:nvSpPr>
        <p:spPr>
          <a:xfrm>
            <a:off x="561000" y="428225"/>
            <a:ext cx="739428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 cleaning, data preparation</a:t>
            </a:r>
            <a:endParaRPr sz="2300" b="1" dirty="0">
              <a:solidFill>
                <a:srgbClr val="2DC5FA"/>
              </a:solidFill>
              <a:latin typeface="Poppins"/>
              <a:ea typeface="Poppins"/>
              <a:cs typeface="Poppins"/>
              <a:sym typeface="Poppins"/>
            </a:endParaRPr>
          </a:p>
        </p:txBody>
      </p:sp>
      <p:pic>
        <p:nvPicPr>
          <p:cNvPr id="6" name="Picture 5">
            <a:extLst>
              <a:ext uri="{FF2B5EF4-FFF2-40B4-BE49-F238E27FC236}">
                <a16:creationId xmlns:a16="http://schemas.microsoft.com/office/drawing/2014/main" id="{21E9C04B-27B2-D90D-73AB-22C66EF212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000" y="2306437"/>
            <a:ext cx="4174442" cy="2408838"/>
          </a:xfrm>
          <a:prstGeom prst="rect">
            <a:avLst/>
          </a:prstGeom>
        </p:spPr>
      </p:pic>
      <p:pic>
        <p:nvPicPr>
          <p:cNvPr id="7" name="Picture 6">
            <a:extLst>
              <a:ext uri="{FF2B5EF4-FFF2-40B4-BE49-F238E27FC236}">
                <a16:creationId xmlns:a16="http://schemas.microsoft.com/office/drawing/2014/main" id="{EDC3D9E5-548E-3BD7-F5A4-2286026220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12112" y="2568357"/>
            <a:ext cx="3819043" cy="1652818"/>
          </a:xfrm>
          <a:prstGeom prst="rect">
            <a:avLst/>
          </a:prstGeom>
        </p:spPr>
      </p:pic>
    </p:spTree>
    <p:extLst>
      <p:ext uri="{BB962C8B-B14F-4D97-AF65-F5344CB8AC3E}">
        <p14:creationId xmlns:p14="http://schemas.microsoft.com/office/powerpoint/2010/main" val="4063731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1"/>
          <p:cNvSpPr txBox="1"/>
          <p:nvPr/>
        </p:nvSpPr>
        <p:spPr>
          <a:xfrm>
            <a:off x="561000" y="1400512"/>
            <a:ext cx="2439600" cy="2776838"/>
          </a:xfrm>
          <a:prstGeom prst="rect">
            <a:avLst/>
          </a:prstGeom>
          <a:noFill/>
          <a:ln>
            <a:noFill/>
          </a:ln>
        </p:spPr>
        <p:txBody>
          <a:bodyPr spcFirstLastPara="1" wrap="square" lIns="91425" tIns="91425" rIns="91425" bIns="91425" anchor="t" anchorCtr="0">
            <a:noAutofit/>
          </a:bodyPr>
          <a:lstStyle/>
          <a:p>
            <a:pPr algn="just">
              <a:lnSpc>
                <a:spcPct val="150000"/>
              </a:lnSpc>
            </a:pPr>
            <a:r>
              <a:rPr lang="en-GB" dirty="0"/>
              <a:t>It was applied the function to obtain bars plot for the evolution true the years for production activities exports, because of the relevance of exporting as to the economy in Portugal.</a:t>
            </a:r>
            <a:endParaRPr lang="en-PT" dirty="0"/>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12" name="Google Shape;112;p21"/>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Exploratory Data Analyses</a:t>
            </a:r>
            <a:endParaRPr sz="2300" b="1" dirty="0">
              <a:solidFill>
                <a:srgbClr val="2DC5FA"/>
              </a:solidFill>
              <a:latin typeface="Poppins"/>
              <a:ea typeface="Poppins"/>
              <a:cs typeface="Poppins"/>
              <a:sym typeface="Poppins"/>
            </a:endParaRPr>
          </a:p>
        </p:txBody>
      </p:sp>
      <p:pic>
        <p:nvPicPr>
          <p:cNvPr id="4" name="Picture 3">
            <a:extLst>
              <a:ext uri="{FF2B5EF4-FFF2-40B4-BE49-F238E27FC236}">
                <a16:creationId xmlns:a16="http://schemas.microsoft.com/office/drawing/2014/main" id="{89550BDA-B68B-4FA1-D643-9FAFC7875B94}"/>
              </a:ext>
            </a:extLst>
          </p:cNvPr>
          <p:cNvPicPr>
            <a:picLocks noChangeAspect="1"/>
          </p:cNvPicPr>
          <p:nvPr/>
        </p:nvPicPr>
        <p:blipFill rotWithShape="1">
          <a:blip r:embed="rId4">
            <a:extLst>
              <a:ext uri="{28A0092B-C50C-407E-A947-70E740481C1C}">
                <a14:useLocalDpi xmlns:a14="http://schemas.microsoft.com/office/drawing/2010/main" val="0"/>
              </a:ext>
            </a:extLst>
          </a:blip>
          <a:srcRect l="6126" t="6679" r="7976" b="3560"/>
          <a:stretch/>
        </p:blipFill>
        <p:spPr bwMode="auto">
          <a:xfrm>
            <a:off x="3000600" y="1183331"/>
            <a:ext cx="5761728" cy="3211200"/>
          </a:xfrm>
          <a:prstGeom prst="rect">
            <a:avLst/>
          </a:prstGeom>
          <a:ln>
            <a:noFill/>
          </a:ln>
          <a:extLst>
            <a:ext uri="{53640926-AAD7-44D8-BBD7-CCE9431645EC}">
              <a14:shadowObscured xmlns:a14="http://schemas.microsoft.com/office/drawing/2010/main"/>
            </a:ext>
          </a:extLst>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347</TotalTime>
  <Words>2496</Words>
  <Application>Microsoft Macintosh PowerPoint</Application>
  <PresentationFormat>On-screen Show (16:9)</PresentationFormat>
  <Paragraphs>193</Paragraphs>
  <Slides>19</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Calibri</vt:lpstr>
      <vt:lpstr>Arial</vt:lpstr>
      <vt:lpstr>Bookman Old Style</vt:lpstr>
      <vt:lpstr>Poppins Medium</vt:lpstr>
      <vt:lpstr>Libre Franklin</vt:lpstr>
      <vt:lpstr>Helvetica Neue</vt:lpstr>
      <vt:lpstr>Times New Roman</vt:lpstr>
      <vt:lpstr>Poppins</vt:lpstr>
      <vt:lpstr>Helvetica Neue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condominios@futurebuildingco.pt</cp:lastModifiedBy>
  <cp:revision>16</cp:revision>
  <dcterms:modified xsi:type="dcterms:W3CDTF">2022-06-10T07:21:43Z</dcterms:modified>
</cp:coreProperties>
</file>